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313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40" d="100"/>
          <a:sy n="140" d="100"/>
        </p:scale>
        <p:origin x="1288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edb82498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edb824982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center of projection</a:t>
            </a:r>
            <a:endParaRPr/>
          </a:p>
        </p:txBody>
      </p:sp>
      <p:sp>
        <p:nvSpPr>
          <p:cNvPr id="229" name="Google Shape;229;p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center of projection</a:t>
            </a:r>
            <a:endParaRPr/>
          </a:p>
        </p:txBody>
      </p:sp>
      <p:sp>
        <p:nvSpPr>
          <p:cNvPr id="239" name="Google Shape;239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eeb12acbc0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geeb12acbc0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1201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bb1a000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ebb1a000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ebb1a0005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d4d4486d7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ed4d4486d7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ed4d4486d7_0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eeb12acbc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eeb12acbc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e90e4e18cf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ge90e4e18cf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e90e4e18cf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ge90e4e18cf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e90e4e18cf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ge90e4e18cf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e90e4e18cf_0_1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90e4e18cf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ge90e4e18cf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http://danceswithcode.net/engineeringnotes/quaternions/quaternions.html</a:t>
            </a:r>
            <a:endParaRPr/>
          </a:p>
        </p:txBody>
      </p:sp>
      <p:sp>
        <p:nvSpPr>
          <p:cNvPr id="434" name="Google Shape;434;ge90e4e18cf_0_2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e90e4e18cf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e90e4e18cf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eeb12acbc0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eeb12acbc0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geeb12acbc0_0_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e90e4e18cf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ge90e4e18cf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e90e4e18cf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ge90e4e18cf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e90e4e18cf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ge90e4e18cf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e90e4e18cf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ge90e4e18cf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eeb12acbc0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eeb12acbc0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geeb12acbc0_0_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e90e4e18cf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ge90e4e18cf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e90e4e18cf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ge90e4e18cf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e90e4e18cf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ge90e4e18cf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e90e4e18cf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ge90e4e18cf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e6e343e50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ge6e343e50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e90e4e18cf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ge90e4e18cf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eb12acbc0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eb12acbc0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https://en.wikipedia.org/wiki/Paradiesg%C3%A4rtlein</a:t>
            </a:r>
            <a:endParaRPr/>
          </a:p>
        </p:txBody>
      </p:sp>
      <p:sp>
        <p:nvSpPr>
          <p:cNvPr id="66" name="Google Shape;66;geeb12acbc0_0_1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eb12acbc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eb12acbc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eeb12acbc0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bb1a0005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bb1a0005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ebb1a00057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ahoot.i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eb3d.org/documents/specifications/19775-1/V3.0/Part01/components/group.html#Transform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eb3d.org/documents/specifications/19775-1/V3.3/Part01/components/navigation.html#Viewpoint" TargetMode="External"/><Relationship Id="rId4" Type="http://schemas.openxmlformats.org/officeDocument/2006/relationships/hyperlink" Target="https://www.web3d.org/documents/specifications/19775-1/V3.3/Part01/components/navigation.html#X3DViewpointNode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Coordinate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TriangleSet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IndexedTriangleStripSet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IndexedTriangleStripSet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pengl.org/archives/resources/code/samples/advanced/advanced98/notes/node16.html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TriangleStripSet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eb3d.org/documents/specifications/19775-1/V3.3/Part01/components/rendering.html#TriangleStripSet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geometry3D.html#Box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gi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psoares/Renderizador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psoares.github.io/ComputacaoGrafica/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atchapixel.com/lessons/3d-basic-rendering/perspective-and-orthographic-projection-matrix/opengl-perspective-projection-matrix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s.umd.edu/~zwicker/courses/computergraphics/03_Projection.pdf" TargetMode="External"/><Relationship Id="rId4" Type="http://schemas.openxmlformats.org/officeDocument/2006/relationships/hyperlink" Target="https://www.scratchapixel.com/lessons/3d-basic-rendering/perspective-and-orthographic-projection-matrix/projection-matrices-what-you-need-to-know-firs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uclidinflorence.wordpress.com/exhibition-catalog/albertis-de-pittur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6: Projeções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Perspectiva na Arte</a:t>
            </a:r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body" idx="1"/>
          </p:nvPr>
        </p:nvSpPr>
        <p:spPr>
          <a:xfrm>
            <a:off x="946775" y="4907450"/>
            <a:ext cx="78720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/>
              <a:t>A Última Ceia; por Leonardo da Vinci; 1499</a:t>
            </a:r>
            <a:endParaRPr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pic>
        <p:nvPicPr>
          <p:cNvPr id="111" name="Google Shape;111;p14" descr="page35image14802928"/>
          <p:cNvPicPr preferRelativeResize="0"/>
          <p:nvPr/>
        </p:nvPicPr>
        <p:blipFill rotWithShape="1">
          <a:blip r:embed="rId3">
            <a:alphaModFix/>
          </a:blip>
          <a:srcRect t="17778" b="9629"/>
          <a:stretch/>
        </p:blipFill>
        <p:spPr>
          <a:xfrm>
            <a:off x="946763" y="883760"/>
            <a:ext cx="7250474" cy="3947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8319" y="1754000"/>
            <a:ext cx="3862761" cy="266854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Perspectiva na Arte</a:t>
            </a:r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Uma projeção ortográfica teria o mesmo resultado na obra da última ceia de Leonardo da Vinci?</a:t>
            </a:r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121" name="Google Shape;121;p15" descr="page35image14802928"/>
          <p:cNvPicPr preferRelativeResize="0"/>
          <p:nvPr/>
        </p:nvPicPr>
        <p:blipFill rotWithShape="1">
          <a:blip r:embed="rId4">
            <a:alphaModFix/>
          </a:blip>
          <a:srcRect t="17778" b="9629"/>
          <a:stretch/>
        </p:blipFill>
        <p:spPr>
          <a:xfrm>
            <a:off x="375341" y="1979858"/>
            <a:ext cx="4486578" cy="244269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/>
          <p:nvPr/>
        </p:nvSpPr>
        <p:spPr>
          <a:xfrm>
            <a:off x="3875353" y="4767400"/>
            <a:ext cx="1489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NÃO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Relembrando Câmera Pinhole</a:t>
            </a:r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129" name="Google Shape;129;p16" descr="page38image147239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5368" y="838815"/>
            <a:ext cx="8174220" cy="4496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Relembrando Câmera Pinhole</a:t>
            </a:r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137" name="Google Shape;13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714" y="868679"/>
            <a:ext cx="7425690" cy="336053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/>
          <p:nvPr/>
        </p:nvSpPr>
        <p:spPr>
          <a:xfrm>
            <a:off x="-7268" y="3175754"/>
            <a:ext cx="134614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Imagem Projetada</a:t>
            </a:r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6964117" y="1712714"/>
            <a:ext cx="109316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Ponto na Cena</a:t>
            </a:r>
            <a:endParaRPr/>
          </a:p>
        </p:txBody>
      </p:sp>
      <p:sp>
        <p:nvSpPr>
          <p:cNvPr id="140" name="Google Shape;140;p17"/>
          <p:cNvSpPr/>
          <p:nvPr/>
        </p:nvSpPr>
        <p:spPr>
          <a:xfrm>
            <a:off x="475013" y="4615488"/>
            <a:ext cx="803739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imagem vai estar invertida (como numa câmera pinhole real)</a:t>
            </a:r>
            <a:endParaRPr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745" y="703913"/>
            <a:ext cx="7843926" cy="383731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Transformação Projetiva de Câmera Pinhole</a:t>
            </a:r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2952140" y="1712714"/>
            <a:ext cx="134614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Imagem Projetada</a:t>
            </a: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6678683" y="1703308"/>
            <a:ext cx="109316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Ponto na Cena</a:t>
            </a:r>
            <a:endParaRPr/>
          </a:p>
        </p:txBody>
      </p:sp>
      <p:sp>
        <p:nvSpPr>
          <p:cNvPr id="151" name="Google Shape;151;p18"/>
          <p:cNvSpPr/>
          <p:nvPr/>
        </p:nvSpPr>
        <p:spPr>
          <a:xfrm>
            <a:off x="475013" y="4615488"/>
            <a:ext cx="803739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Não está mais invertida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Projeção Perspectiva Básica (2D)</a:t>
            </a:r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159" name="Google Shape;15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4169" y="667768"/>
            <a:ext cx="5351923" cy="299836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 txBox="1">
            <a:spLocks noGrp="1"/>
          </p:cNvSpPr>
          <p:nvPr>
            <p:ph type="body" idx="1"/>
          </p:nvPr>
        </p:nvSpPr>
        <p:spPr>
          <a:xfrm>
            <a:off x="1791675" y="3900175"/>
            <a:ext cx="5787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None/>
            </a:pPr>
            <a:r>
              <a:rPr lang="pt-BR" sz="1500"/>
              <a:t>Resultado da projeção perspectiva desejada (ponto 2D)</a:t>
            </a:r>
            <a:endParaRPr/>
          </a:p>
        </p:txBody>
      </p:sp>
      <p:pic>
        <p:nvPicPr>
          <p:cNvPr id="161" name="Google Shape;161;p19" descr="Video camer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07781" y="262890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9"/>
          <p:cNvSpPr txBox="1"/>
          <p:nvPr/>
        </p:nvSpPr>
        <p:spPr>
          <a:xfrm>
            <a:off x="6121349" y="1942825"/>
            <a:ext cx="1959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dk1"/>
                </a:solidFill>
              </a:rPr>
              <a:t>A</a:t>
            </a:r>
            <a:endParaRPr b="1"/>
          </a:p>
        </p:txBody>
      </p:sp>
      <p:sp>
        <p:nvSpPr>
          <p:cNvPr id="163" name="Google Shape;163;p19"/>
          <p:cNvSpPr txBox="1"/>
          <p:nvPr/>
        </p:nvSpPr>
        <p:spPr>
          <a:xfrm>
            <a:off x="5940375" y="3263875"/>
            <a:ext cx="3243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dk1"/>
                </a:solidFill>
              </a:rPr>
              <a:t>A</a:t>
            </a:r>
            <a:r>
              <a:rPr lang="pt-BR" sz="1200" b="1" i="1" baseline="-25000">
                <a:solidFill>
                  <a:schemeClr val="dk1"/>
                </a:solidFill>
              </a:rPr>
              <a:t>Z</a:t>
            </a:r>
            <a:endParaRPr b="1" i="1" baseline="-25000"/>
          </a:p>
        </p:txBody>
      </p:sp>
      <p:pic>
        <p:nvPicPr>
          <p:cNvPr id="164" name="Google Shape;164;p19" descr="{&quot;font&quot;:{&quot;size&quot;:12,&quot;color&quot;:&quot;#000000&quot;,&quot;family&quot;:&quot;Arial&quot;},&quot;backgroundColor&quot;:&quot;#FFFFFF&quot;,&quot;backgroundColorModified&quot;:null,&quot;id&quot;:&quot;1&quot;,&quot;type&quot;:&quot;$$&quot;,&quot;code&quot;:&quot;$$P_{2D}=\\,\\begin{bmatrix}\n{\\frac{\\text{A}_{x}}{\\text{A}_{z}}}\\\\\n{\\frac{\\text{A}_{y}}{\\text{A}_{z}}}\\\\\n\\end{bmatrix}$$&quot;,&quot;aid&quot;:null,&quot;ts&quot;:1631104122666,&quot;cs&quot;:&quot;7z/dF7kglprJ2yILzXdedg==&quot;,&quot;size&quot;:{&quot;width&quot;:101.5,&quot;height&quot;:62.5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6175" y="4310225"/>
            <a:ext cx="2024225" cy="124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Projetivas</a:t>
            </a:r>
            <a:endParaRPr/>
          </a:p>
        </p:txBody>
      </p:sp>
      <p:sp>
        <p:nvSpPr>
          <p:cNvPr id="170" name="Google Shape;170;p2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Projeção em perspectiva padrão: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Centro de projeção: (0, 0, 0)</a:t>
            </a:r>
            <a:r>
              <a:rPr lang="pt-BR" sz="2400" baseline="30000"/>
              <a:t>T</a:t>
            </a:r>
            <a:endParaRPr sz="2400" baseline="300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Plano de imagem em z = d</a:t>
            </a:r>
            <a:endParaRPr sz="2400"/>
          </a:p>
        </p:txBody>
      </p:sp>
      <p:sp>
        <p:nvSpPr>
          <p:cNvPr id="171" name="Google Shape;171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172" name="Google Shape;172;p20"/>
          <p:cNvPicPr preferRelativeResize="0"/>
          <p:nvPr/>
        </p:nvPicPr>
        <p:blipFill rotWithShape="1">
          <a:blip r:embed="rId3">
            <a:alphaModFix/>
          </a:blip>
          <a:srcRect r="44696"/>
          <a:stretch/>
        </p:blipFill>
        <p:spPr>
          <a:xfrm>
            <a:off x="504874" y="2489725"/>
            <a:ext cx="4561725" cy="28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0" descr="{&quot;id&quot;:&quot;2&quot;,&quot;aid&quot;:null,&quot;code&quot;:&quot;$$proj\\begin{pmatrix}\n{x}\\\\\n{y}\\\\\n{z}\\\\\n\\end{pmatrix}=\\begin{pmatrix}\n{d\\cdot\\frac{x}{z}}\\\\\n{d\\cdot\\frac{y}{z}}\\\\\n\\end{pmatrix}$$&quot;,&quot;font&quot;:{&quot;family&quot;:&quot;Arial&quot;,&quot;size&quot;:12,&quot;color&quot;:&quot;#000000&quot;},&quot;backgroundColorModified&quot;:null,&quot;backgroundColor&quot;:&quot;#FFFFFF&quot;,&quot;type&quot;:&quot;$$&quot;,&quot;ts&quot;:1631104480359,&quot;cs&quot;:&quot;ZRM1wCFjHM0oyw/HxtzAqw==&quot;,&quot;size&quot;:{&quot;width&quot;:166.33333333333334,&quot;height&quot;:71.33333333333333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4675" y="3166650"/>
            <a:ext cx="3252350" cy="139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Projetivas</a:t>
            </a:r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Projeção em perspectiva padrão: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Centro de projeção: (0, 0, 0)</a:t>
            </a:r>
            <a:r>
              <a:rPr lang="pt-BR" sz="2400" baseline="30000"/>
              <a:t>T</a:t>
            </a:r>
            <a:endParaRPr sz="2400" baseline="300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Plano de imagem em z = d</a:t>
            </a: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Projeção perspectiva: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Precisa de divisão por z</a:t>
            </a:r>
            <a:endParaRPr sz="24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Como representar por matriz?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/>
          </a:p>
        </p:txBody>
      </p:sp>
      <p:sp>
        <p:nvSpPr>
          <p:cNvPr id="180" name="Google Shape;180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sp>
        <p:nvSpPr>
          <p:cNvPr id="181" name="Google Shape;181;p21"/>
          <p:cNvSpPr txBox="1"/>
          <p:nvPr/>
        </p:nvSpPr>
        <p:spPr>
          <a:xfrm>
            <a:off x="791650" y="4041200"/>
            <a:ext cx="5172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pt-BR" sz="2400" u="sng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Coordenadas homogêneas!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2" name="Google Shape;182;p21" descr="{&quot;id&quot;:&quot;2&quot;,&quot;aid&quot;:null,&quot;code&quot;:&quot;$$proj\\begin{pmatrix}\n{x}\\\\\n{y}\\\\\n{z}\\\\\n\\end{pmatrix}=\\begin{pmatrix}\n{d\\cdot\\frac{x}{z}}\\\\\n{d\\cdot\\frac{y}{z}}\\\\\n\\end{pmatrix}$$&quot;,&quot;font&quot;:{&quot;family&quot;:&quot;Arial&quot;,&quot;size&quot;:12,&quot;color&quot;:&quot;#000000&quot;},&quot;backgroundColorModified&quot;:null,&quot;backgroundColor&quot;:&quot;#FFFFFF&quot;,&quot;type&quot;:&quot;$$&quot;,&quot;ts&quot;:1631104480359,&quot;cs&quot;:&quot;ZRM1wCFjHM0oyw/HxtzAqw==&quot;,&quot;size&quot;:{&quot;width&quot;:166.33333333333334,&quot;height&quot;:71.33333333333333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5150" y="2103575"/>
            <a:ext cx="3252350" cy="139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2"/>
          <p:cNvPicPr preferRelativeResize="0"/>
          <p:nvPr/>
        </p:nvPicPr>
        <p:blipFill rotWithShape="1">
          <a:blip r:embed="rId3">
            <a:alphaModFix/>
          </a:blip>
          <a:srcRect r="40187"/>
          <a:stretch/>
        </p:blipFill>
        <p:spPr>
          <a:xfrm>
            <a:off x="291400" y="3063025"/>
            <a:ext cx="3018475" cy="17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Projeção em Coordenadas Homogêneas (3D)</a:t>
            </a:r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190" name="Google Shape;190;p22"/>
          <p:cNvPicPr preferRelativeResize="0"/>
          <p:nvPr/>
        </p:nvPicPr>
        <p:blipFill rotWithShape="1">
          <a:blip r:embed="rId4">
            <a:alphaModFix/>
          </a:blip>
          <a:srcRect r="50646"/>
          <a:stretch/>
        </p:blipFill>
        <p:spPr>
          <a:xfrm>
            <a:off x="291400" y="1062250"/>
            <a:ext cx="1631200" cy="17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56923" y="1290851"/>
            <a:ext cx="3599230" cy="15996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p22"/>
          <p:cNvGrpSpPr/>
          <p:nvPr/>
        </p:nvGrpSpPr>
        <p:grpSpPr>
          <a:xfrm>
            <a:off x="5541575" y="2921975"/>
            <a:ext cx="2019100" cy="1530303"/>
            <a:chOff x="5541575" y="2921975"/>
            <a:chExt cx="2019100" cy="1530303"/>
          </a:xfrm>
        </p:grpSpPr>
        <p:cxnSp>
          <p:nvCxnSpPr>
            <p:cNvPr id="193" name="Google Shape;193;p22"/>
            <p:cNvCxnSpPr/>
            <p:nvPr/>
          </p:nvCxnSpPr>
          <p:spPr>
            <a:xfrm rot="10800000" flipH="1">
              <a:off x="7155075" y="2921975"/>
              <a:ext cx="405600" cy="527700"/>
            </a:xfrm>
            <a:prstGeom prst="straightConnector1">
              <a:avLst/>
            </a:prstGeom>
            <a:noFill/>
            <a:ln w="38100" cap="flat" cmpd="sng">
              <a:solidFill>
                <a:srgbClr val="88888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94" name="Google Shape;194;p22"/>
            <p:cNvSpPr/>
            <p:nvPr/>
          </p:nvSpPr>
          <p:spPr>
            <a:xfrm>
              <a:off x="5541575" y="3313850"/>
              <a:ext cx="1922616" cy="1138428"/>
            </a:xfrm>
            <a:prstGeom prst="cloud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Termo diferente de zero na linha final.</a:t>
              </a:r>
              <a:endParaRPr sz="1000"/>
            </a:p>
          </p:txBody>
        </p:sp>
      </p:grpSp>
      <p:grpSp>
        <p:nvGrpSpPr>
          <p:cNvPr id="195" name="Google Shape;195;p22"/>
          <p:cNvGrpSpPr/>
          <p:nvPr/>
        </p:nvGrpSpPr>
        <p:grpSpPr>
          <a:xfrm>
            <a:off x="7343526" y="2857500"/>
            <a:ext cx="1741716" cy="2065196"/>
            <a:chOff x="7343526" y="2857500"/>
            <a:chExt cx="1741716" cy="2065196"/>
          </a:xfrm>
        </p:grpSpPr>
        <p:cxnSp>
          <p:nvCxnSpPr>
            <p:cNvPr id="196" name="Google Shape;196;p22"/>
            <p:cNvCxnSpPr/>
            <p:nvPr/>
          </p:nvCxnSpPr>
          <p:spPr>
            <a:xfrm rot="10800000">
              <a:off x="8255825" y="2857500"/>
              <a:ext cx="52800" cy="1832100"/>
            </a:xfrm>
            <a:prstGeom prst="straightConnector1">
              <a:avLst/>
            </a:prstGeom>
            <a:noFill/>
            <a:ln w="38100" cap="flat" cmpd="sng">
              <a:solidFill>
                <a:srgbClr val="88888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97" name="Google Shape;197;p22"/>
            <p:cNvSpPr/>
            <p:nvPr/>
          </p:nvSpPr>
          <p:spPr>
            <a:xfrm>
              <a:off x="7343526" y="3981800"/>
              <a:ext cx="1741716" cy="940896"/>
            </a:xfrm>
            <a:prstGeom prst="cloud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termo final que não é mais 1 (um)</a:t>
              </a:r>
              <a:endParaRPr sz="600"/>
            </a:p>
          </p:txBody>
        </p:sp>
      </p:grpSp>
      <p:pic>
        <p:nvPicPr>
          <p:cNvPr id="198" name="Google Shape;198;p22"/>
          <p:cNvPicPr preferRelativeResize="0"/>
          <p:nvPr/>
        </p:nvPicPr>
        <p:blipFill rotWithShape="1">
          <a:blip r:embed="rId4">
            <a:alphaModFix/>
          </a:blip>
          <a:srcRect l="48738"/>
          <a:stretch/>
        </p:blipFill>
        <p:spPr>
          <a:xfrm>
            <a:off x="1922604" y="1062250"/>
            <a:ext cx="1694275" cy="17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/>
          <p:cNvPicPr preferRelativeResize="0"/>
          <p:nvPr/>
        </p:nvPicPr>
        <p:blipFill rotWithShape="1">
          <a:blip r:embed="rId3">
            <a:alphaModFix/>
          </a:blip>
          <a:srcRect l="61273"/>
          <a:stretch/>
        </p:blipFill>
        <p:spPr>
          <a:xfrm>
            <a:off x="3321100" y="3063025"/>
            <a:ext cx="1954376" cy="17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>
            <a:spLocks noGrp="1"/>
          </p:cNvSpPr>
          <p:nvPr>
            <p:ph type="title"/>
          </p:nvPr>
        </p:nvSpPr>
        <p:spPr>
          <a:xfrm>
            <a:off x="68932" y="12895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Perspectiva: posição da câmera + ângulo de visão</a:t>
            </a:r>
            <a:br>
              <a:rPr lang="pt-BR" sz="2500"/>
            </a:br>
            <a:endParaRPr sz="2500"/>
          </a:p>
        </p:txBody>
      </p:sp>
      <p:sp>
        <p:nvSpPr>
          <p:cNvPr id="206" name="Google Shape;206;p23"/>
          <p:cNvSpPr txBox="1">
            <a:spLocks noGrp="1"/>
          </p:cNvSpPr>
          <p:nvPr>
            <p:ph type="body" idx="1"/>
          </p:nvPr>
        </p:nvSpPr>
        <p:spPr>
          <a:xfrm>
            <a:off x="6065520" y="838985"/>
            <a:ext cx="2753260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Nesta sequência, o ângulo de visão diminui à medida que a distância da pessoa aumenta, para assim manter o tamanho da pessoa na imagem.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Observe a mudança dramática na perspectiva do fundo.</a:t>
            </a: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208" name="Google Shape;20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706009"/>
            <a:ext cx="5379720" cy="476210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3"/>
          <p:cNvSpPr/>
          <p:nvPr/>
        </p:nvSpPr>
        <p:spPr>
          <a:xfrm>
            <a:off x="3455691" y="5317231"/>
            <a:ext cx="50206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Kahoot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311700" y="4440056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/>
              <a:t>Entrar em Kahoot.it : </a:t>
            </a:r>
            <a:r>
              <a:rPr lang="pt-BR" sz="1600" u="sng" dirty="0">
                <a:solidFill>
                  <a:schemeClr val="hlink"/>
                </a:solidFill>
                <a:hlinkClick r:id="rId3"/>
              </a:rPr>
              <a:t>https://kahoot.it/</a:t>
            </a:r>
            <a:r>
              <a:rPr lang="pt-BR" sz="1600" dirty="0"/>
              <a:t> </a:t>
            </a:r>
            <a:endParaRPr sz="1600" dirty="0"/>
          </a:p>
        </p:txBody>
      </p:sp>
      <p:pic>
        <p:nvPicPr>
          <p:cNvPr id="39" name="Google Shape;39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475" y="1300139"/>
            <a:ext cx="7843056" cy="267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4"/>
          <p:cNvPicPr preferRelativeResize="0"/>
          <p:nvPr/>
        </p:nvPicPr>
        <p:blipFill rotWithShape="1">
          <a:blip r:embed="rId3">
            <a:alphaModFix/>
          </a:blip>
          <a:srcRect l="989" t="14400"/>
          <a:stretch/>
        </p:blipFill>
        <p:spPr>
          <a:xfrm>
            <a:off x="715768" y="304008"/>
            <a:ext cx="8428232" cy="543236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Perspectiva</a:t>
            </a:r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body" idx="1"/>
          </p:nvPr>
        </p:nvSpPr>
        <p:spPr>
          <a:xfrm>
            <a:off x="716280" y="4819206"/>
            <a:ext cx="8102500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Próximo e com um pequeno zoom</a:t>
            </a:r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589" y="0"/>
            <a:ext cx="7786691" cy="522732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Perspectiva</a:t>
            </a:r>
            <a:endParaRPr/>
          </a:p>
        </p:txBody>
      </p:sp>
      <p:sp>
        <p:nvSpPr>
          <p:cNvPr id="224" name="Google Shape;224;p25"/>
          <p:cNvSpPr txBox="1">
            <a:spLocks noGrp="1"/>
          </p:cNvSpPr>
          <p:nvPr>
            <p:ph type="body" idx="1"/>
          </p:nvPr>
        </p:nvSpPr>
        <p:spPr>
          <a:xfrm>
            <a:off x="4897220" y="3798126"/>
            <a:ext cx="4246780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/>
              <a:t>Afastado e com um grande zoom</a:t>
            </a:r>
            <a:endParaRPr/>
          </a:p>
        </p:txBody>
      </p:sp>
      <p:sp>
        <p:nvSpPr>
          <p:cNvPr id="225" name="Google Shape;225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Especificando a Projeção Perspectiva</a:t>
            </a:r>
            <a:endParaRPr/>
          </a:p>
        </p:txBody>
      </p:sp>
      <p:sp>
        <p:nvSpPr>
          <p:cNvPr id="232" name="Google Shape;232;p26"/>
          <p:cNvSpPr txBox="1">
            <a:spLocks noGrp="1"/>
          </p:cNvSpPr>
          <p:nvPr>
            <p:ph type="body" idx="1"/>
          </p:nvPr>
        </p:nvSpPr>
        <p:spPr>
          <a:xfrm>
            <a:off x="3681351" y="5304622"/>
            <a:ext cx="4619590" cy="304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r>
              <a:rPr lang="pt-BR" sz="1050"/>
              <a:t>do livro: Angel and Shreiner, Interactive Computer Graphics </a:t>
            </a:r>
            <a:endParaRPr/>
          </a:p>
          <a:p>
            <a:pPr marL="0" lvl="0" indent="0" algn="r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endParaRPr sz="1050"/>
          </a:p>
        </p:txBody>
      </p:sp>
      <p:sp>
        <p:nvSpPr>
          <p:cNvPr id="233" name="Google Shape;233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34" name="Google Shape;23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0605" y="1017006"/>
            <a:ext cx="7082790" cy="404245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6"/>
          <p:cNvSpPr txBox="1"/>
          <p:nvPr/>
        </p:nvSpPr>
        <p:spPr>
          <a:xfrm>
            <a:off x="578188" y="51511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COP = Center Of Projection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Especificando o Volume de Visão Perspectiva</a:t>
            </a:r>
            <a:endParaRPr/>
          </a:p>
        </p:txBody>
      </p:sp>
      <p:sp>
        <p:nvSpPr>
          <p:cNvPr id="242" name="Google Shape;242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43" name="Google Shape;24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997" y="877487"/>
            <a:ext cx="8007334" cy="3969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7"/>
          <p:cNvSpPr txBox="1"/>
          <p:nvPr/>
        </p:nvSpPr>
        <p:spPr>
          <a:xfrm>
            <a:off x="3681351" y="5304622"/>
            <a:ext cx="4619590" cy="304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Verdana"/>
              <a:buNone/>
            </a:pPr>
            <a:r>
              <a:rPr lang="pt-BR" sz="105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do livro: Angel and Shreiner, Interactive Computer Graphics </a:t>
            </a:r>
            <a:endParaRPr/>
          </a:p>
          <a:p>
            <a:pPr marL="0" marR="0" lvl="0" indent="0" algn="r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Verdana"/>
              <a:buNone/>
            </a:pPr>
            <a:endParaRPr sz="105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Especificando o Volume de Visão Perspectiva</a:t>
            </a:r>
            <a:endParaRPr/>
          </a:p>
        </p:txBody>
      </p:sp>
      <p:sp>
        <p:nvSpPr>
          <p:cNvPr id="250" name="Google Shape;250;p2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Parametrizado por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fovy</a:t>
            </a:r>
            <a:r>
              <a:rPr lang="pt-BR" dirty="0"/>
              <a:t>: campo de visão angular vertical (eixo </a:t>
            </a:r>
            <a:r>
              <a:rPr lang="pt-BR" dirty="0" err="1"/>
              <a:t>y</a:t>
            </a:r>
            <a:r>
              <a:rPr lang="pt-BR" dirty="0"/>
              <a:t>)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razão de aspecto: largura / altura do campo de visão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near</a:t>
            </a:r>
            <a:r>
              <a:rPr lang="pt-BR" dirty="0"/>
              <a:t>: profundidade do plano de corte próximo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far</a:t>
            </a:r>
            <a:r>
              <a:rPr lang="pt-BR" dirty="0"/>
              <a:t>: profundidade do plano de recorte distante</a:t>
            </a:r>
            <a:endParaRPr dirty="0"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Quantidades derivadas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top = </a:t>
            </a:r>
            <a:r>
              <a:rPr lang="pt-BR" dirty="0" err="1"/>
              <a:t>near</a:t>
            </a:r>
            <a:r>
              <a:rPr lang="pt-BR" dirty="0"/>
              <a:t> * </a:t>
            </a:r>
            <a:r>
              <a:rPr lang="pt-BR" dirty="0" err="1"/>
              <a:t>tan</a:t>
            </a:r>
            <a:r>
              <a:rPr lang="pt-BR" dirty="0"/>
              <a:t> (</a:t>
            </a:r>
            <a:r>
              <a:rPr lang="pt-BR" dirty="0" err="1"/>
              <a:t>fovy</a:t>
            </a:r>
            <a:r>
              <a:rPr lang="pt-BR" dirty="0"/>
              <a:t>)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bottom</a:t>
            </a:r>
            <a:r>
              <a:rPr lang="pt-BR" dirty="0"/>
              <a:t> = –top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right</a:t>
            </a:r>
            <a:r>
              <a:rPr lang="pt-BR" dirty="0"/>
              <a:t> = top * </a:t>
            </a:r>
            <a:r>
              <a:rPr lang="pt-BR" dirty="0" err="1"/>
              <a:t>aspect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left</a:t>
            </a:r>
            <a:r>
              <a:rPr lang="pt-BR" dirty="0"/>
              <a:t> = –</a:t>
            </a:r>
            <a:r>
              <a:rPr lang="pt-BR" dirty="0" err="1"/>
              <a:t>right</a:t>
            </a:r>
            <a:r>
              <a:rPr lang="pt-BR" dirty="0"/>
              <a:t> 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</p:txBody>
      </p:sp>
      <p:sp>
        <p:nvSpPr>
          <p:cNvPr id="251" name="Google Shape;251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Implementação de Projeção Perspectiva</a:t>
            </a:r>
            <a:endParaRPr/>
          </a:p>
        </p:txBody>
      </p:sp>
      <p:sp>
        <p:nvSpPr>
          <p:cNvPr id="258" name="Google Shape;258;p29"/>
          <p:cNvSpPr txBox="1">
            <a:spLocks noGrp="1"/>
          </p:cNvSpPr>
          <p:nvPr>
            <p:ph type="body" idx="1"/>
          </p:nvPr>
        </p:nvSpPr>
        <p:spPr>
          <a:xfrm>
            <a:off x="527775" y="4836600"/>
            <a:ext cx="38451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/>
              <a:t>Coordenadas de câmera (view)</a:t>
            </a:r>
            <a:endParaRPr/>
          </a:p>
        </p:txBody>
      </p:sp>
      <p:sp>
        <p:nvSpPr>
          <p:cNvPr id="259" name="Google Shape;259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260" name="Google Shape;26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878400"/>
            <a:ext cx="8109912" cy="39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9"/>
          <p:cNvSpPr txBox="1"/>
          <p:nvPr/>
        </p:nvSpPr>
        <p:spPr>
          <a:xfrm>
            <a:off x="4572000" y="4836075"/>
            <a:ext cx="40758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Normalized</a:t>
            </a:r>
            <a:r>
              <a:rPr lang="pt-BR" sz="18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Device </a:t>
            </a:r>
            <a:r>
              <a:rPr lang="pt-BR" sz="18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Coords</a:t>
            </a:r>
            <a:r>
              <a:rPr lang="pt-BR" sz="18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(NDC)</a:t>
            </a:r>
            <a:endParaRPr dirty="0"/>
          </a:p>
        </p:txBody>
      </p:sp>
      <p:sp>
        <p:nvSpPr>
          <p:cNvPr id="262" name="Google Shape;262;p29"/>
          <p:cNvSpPr/>
          <p:nvPr/>
        </p:nvSpPr>
        <p:spPr>
          <a:xfrm>
            <a:off x="2141250" y="5334625"/>
            <a:ext cx="422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já iremos para as coordenadas da tela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Perspectivas</a:t>
            </a:r>
            <a:endParaRPr/>
          </a:p>
        </p:txBody>
      </p:sp>
      <p:sp>
        <p:nvSpPr>
          <p:cNvPr id="268" name="Google Shape;268;p30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36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Não precisa ser simétrica em relação ao eixo z, porém, para simplificar, assumimos por enquanto que é simétrica</a:t>
            </a:r>
            <a:endParaRPr sz="1800"/>
          </a:p>
          <a:p>
            <a:pPr marL="342900" lvl="0" indent="-2095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1900"/>
          </a:p>
          <a:p>
            <a:pPr marL="342900" lvl="0" indent="-3302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A transformação preservará as informações de profundidade</a:t>
            </a:r>
            <a:endParaRPr sz="1800"/>
          </a:p>
        </p:txBody>
      </p:sp>
      <p:sp>
        <p:nvSpPr>
          <p:cNvPr id="269" name="Google Shape;269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270" name="Google Shape;27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99999" y="2488051"/>
            <a:ext cx="5023926" cy="245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Matriz de Transformação Perspectiva</a:t>
            </a:r>
            <a:endParaRPr/>
          </a:p>
        </p:txBody>
      </p:sp>
      <p:pic>
        <p:nvPicPr>
          <p:cNvPr id="276" name="Google Shape;27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7487" y="2256462"/>
            <a:ext cx="6889026" cy="189448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sp>
        <p:nvSpPr>
          <p:cNvPr id="278" name="Google Shape;278;p31"/>
          <p:cNvSpPr/>
          <p:nvPr/>
        </p:nvSpPr>
        <p:spPr>
          <a:xfrm>
            <a:off x="1040450" y="2271529"/>
            <a:ext cx="6976200" cy="1825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Para os curiosos</a:t>
            </a:r>
            <a:endParaRPr/>
          </a:p>
        </p:txBody>
      </p:sp>
      <p:sp>
        <p:nvSpPr>
          <p:cNvPr id="587" name="Google Shape;587;p62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Se a projeção perspectiva não for simétrica em Z, essa é a matriz que deverá ser usada:</a:t>
            </a:r>
            <a:endParaRPr/>
          </a:p>
        </p:txBody>
      </p:sp>
      <p:sp>
        <p:nvSpPr>
          <p:cNvPr id="588" name="Google Shape;588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589" name="Google Shape;589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0400" y="1805050"/>
            <a:ext cx="5283200" cy="3238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0935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 com a Matriz Perspectiva</a:t>
            </a:r>
            <a:endParaRPr/>
          </a:p>
        </p:txBody>
      </p:sp>
      <p:pic>
        <p:nvPicPr>
          <p:cNvPr id="284" name="Google Shape;28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964" y="838985"/>
            <a:ext cx="7921399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200"/>
              <a:buFont typeface="Verdana"/>
              <a:buNone/>
            </a:pPr>
            <a:r>
              <a:rPr lang="pt-BR" sz="2200"/>
              <a:t>Do espaço da câmera (3D) para Plano de Imagem (2D)</a:t>
            </a:r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pic>
        <p:nvPicPr>
          <p:cNvPr id="46" name="Google Shape;4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8008" y="809348"/>
            <a:ext cx="6660560" cy="460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Divisão Homogênea (</a:t>
            </a:r>
            <a:r>
              <a:rPr lang="pt-BR" dirty="0" err="1"/>
              <a:t>Homogeneous</a:t>
            </a:r>
            <a:r>
              <a:rPr lang="pt-BR" dirty="0"/>
              <a:t> Divide)</a:t>
            </a:r>
            <a:endParaRPr dirty="0"/>
          </a:p>
        </p:txBody>
      </p:sp>
      <p:sp>
        <p:nvSpPr>
          <p:cNvPr id="292" name="Google Shape;292;p3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Fatalmente o quarto valor no vetor dos pontos (valor w) após a multiplicação da matriz de projeção perspectiva não será mais um (1). Faça a divisão de todos os elementos por w para que o quarto valor volte a ser um (1).</a:t>
            </a:r>
            <a:endParaRPr/>
          </a:p>
        </p:txBody>
      </p:sp>
      <p:sp>
        <p:nvSpPr>
          <p:cNvPr id="293" name="Google Shape;293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294" name="Google Shape;294;p33" descr="{&quot;code&quot;:&quot;$$\\begin{bmatrix}\n{x}\\\\\n{y}\\\\\n{z}\\\\\n{w}\\\\\n\\end{bmatrix}=\\begin{bmatrix}\n{\\frac{x}{w}}\\\\\n{\\frac{y}{w}}\\\\\n{\\frac{z}{w}}\\\\\n{1}\\\\\n\\end{bmatrix}$$&quot;,&quot;aid&quot;:null,&quot;type&quot;:&quot;$$&quot;,&quot;font&quot;:{&quot;color&quot;:&quot;#000000&quot;,&quot;family&quot;:&quot;Arial&quot;,&quot;size&quot;:12},&quot;backgroundColorModified&quot;:null,&quot;backgroundColor&quot;:&quot;#FFFFFF&quot;,&quot;id&quot;:&quot;4&quot;,&quot;ts&quot;:1631141757013,&quot;cs&quot;:&quot;nZittESN2is1V5P1LH+y5w==&quot;,&quot;size&quot;:{&quot;width&quot;:94.33333333333333,&quot;height&quot;:104.33333333333333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3713" y="2353119"/>
            <a:ext cx="2296575" cy="254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2788" y="1867644"/>
            <a:ext cx="2712868" cy="202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73836" y="1867644"/>
            <a:ext cx="2040368" cy="1734313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para Tela</a:t>
            </a:r>
            <a:br>
              <a:rPr lang="pt-BR"/>
            </a:br>
            <a:r>
              <a:rPr lang="pt-BR" sz="2000"/>
              <a:t>Screen Transformation</a:t>
            </a:r>
            <a:endParaRPr/>
          </a:p>
        </p:txBody>
      </p:sp>
      <p:sp>
        <p:nvSpPr>
          <p:cNvPr id="303" name="Google Shape;303;p34"/>
          <p:cNvSpPr txBox="1">
            <a:spLocks noGrp="1"/>
          </p:cNvSpPr>
          <p:nvPr>
            <p:ph type="body" idx="1"/>
          </p:nvPr>
        </p:nvSpPr>
        <p:spPr>
          <a:xfrm>
            <a:off x="390548" y="938521"/>
            <a:ext cx="8428232" cy="1918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Converter pontos no espaço de coordenadas normalizado da câmera para coordenadas de pixel da tela</a:t>
            </a:r>
            <a:endParaRPr/>
          </a:p>
          <a:p>
            <a:pPr marL="0" lvl="0" indent="0" algn="l" rtl="0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Font typeface="Verdana"/>
              <a:buNone/>
            </a:pPr>
            <a:endParaRPr sz="600"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/>
          </a:p>
        </p:txBody>
      </p:sp>
      <p:sp>
        <p:nvSpPr>
          <p:cNvPr id="304" name="Google Shape;304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sp>
        <p:nvSpPr>
          <p:cNvPr id="305" name="Google Shape;305;p34"/>
          <p:cNvSpPr/>
          <p:nvPr/>
        </p:nvSpPr>
        <p:spPr>
          <a:xfrm>
            <a:off x="1273823" y="1606025"/>
            <a:ext cx="2397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sistema normalizado da câmera</a:t>
            </a:r>
            <a:endParaRPr/>
          </a:p>
        </p:txBody>
      </p:sp>
      <p:sp>
        <p:nvSpPr>
          <p:cNvPr id="306" name="Google Shape;306;p34"/>
          <p:cNvSpPr/>
          <p:nvPr/>
        </p:nvSpPr>
        <p:spPr>
          <a:xfrm>
            <a:off x="4259726" y="1611075"/>
            <a:ext cx="36981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de coordenadas da tela (imagem de w x H) </a:t>
            </a:r>
            <a:endParaRPr/>
          </a:p>
        </p:txBody>
      </p:sp>
      <p:sp>
        <p:nvSpPr>
          <p:cNvPr id="307" name="Google Shape;307;p34"/>
          <p:cNvSpPr/>
          <p:nvPr/>
        </p:nvSpPr>
        <p:spPr>
          <a:xfrm>
            <a:off x="512700" y="5116450"/>
            <a:ext cx="787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Perceba que é preciso espelhar em Y, transladar por (1, 1) e escalar para (W/2, H/2)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4"/>
          <p:cNvSpPr txBox="1"/>
          <p:nvPr/>
        </p:nvSpPr>
        <p:spPr>
          <a:xfrm>
            <a:off x="475025" y="3965825"/>
            <a:ext cx="83841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28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Todos os pontos dentro da região (-1,-1) a (1,1) estão na tela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(1, 1) no espaço da câmera mapeia para (W, 0) no espaço da tela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(-1, -1) no espaço da câmera mapeia para (0, H) no espaço de tela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5"/>
          <p:cNvSpPr/>
          <p:nvPr/>
        </p:nvSpPr>
        <p:spPr>
          <a:xfrm>
            <a:off x="6159825" y="1779350"/>
            <a:ext cx="2156400" cy="1517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para Tela</a:t>
            </a:r>
            <a:br>
              <a:rPr lang="pt-BR"/>
            </a:br>
            <a:r>
              <a:rPr lang="pt-BR" sz="2000"/>
              <a:t>Screen Transformation</a:t>
            </a:r>
            <a:endParaRPr/>
          </a:p>
        </p:txBody>
      </p:sp>
      <p:sp>
        <p:nvSpPr>
          <p:cNvPr id="316" name="Google Shape;316;p35"/>
          <p:cNvSpPr txBox="1">
            <a:spLocks noGrp="1"/>
          </p:cNvSpPr>
          <p:nvPr>
            <p:ph type="body" idx="1"/>
          </p:nvPr>
        </p:nvSpPr>
        <p:spPr>
          <a:xfrm>
            <a:off x="390550" y="938522"/>
            <a:ext cx="84282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600">
                <a:latin typeface="Arial"/>
                <a:ea typeface="Arial"/>
                <a:cs typeface="Arial"/>
                <a:sym typeface="Arial"/>
              </a:rPr>
              <a:t>Qual matriz espelha em Y, transladar por (1, 1) e escalar para (W/2, H/2) ?</a:t>
            </a:r>
            <a:endParaRPr/>
          </a:p>
        </p:txBody>
      </p:sp>
      <p:sp>
        <p:nvSpPr>
          <p:cNvPr id="317" name="Google Shape;317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sp>
        <p:nvSpPr>
          <p:cNvPr id="318" name="Google Shape;318;p35"/>
          <p:cNvSpPr/>
          <p:nvPr/>
        </p:nvSpPr>
        <p:spPr>
          <a:xfrm>
            <a:off x="512700" y="5116450"/>
            <a:ext cx="787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p35" descr="{&quot;aid&quot;:null,&quot;type&quot;:&quot;$$&quot;,&quot;id&quot;:&quot;4&quot;,&quot;backgroundColorModified&quot;:null,&quot;font&quot;:{&quot;color&quot;:&quot;#000000&quot;,&quot;family&quot;:&quot;Arial&quot;,&quot;size&quot;:16},&quot;backgroundColor&quot;:&quot;#FFFFFF&quot;,&quot;code&quot;:&quot;$$\\begin{bmatrix}\n{1}&amp;{0}&amp;{0}&amp;{0}\\\\\n{0}&amp;{-1}&amp;{0}&amp;{0}\\\\\n{0}&amp;{0}&amp;{1}&amp;{0}\\\\\n{0}&amp;{0}&amp;{0}&amp;{1}\\\\\n\\end{bmatrix}$$&quot;,&quot;ts&quot;:1630605030092,&quot;cs&quot;:&quot;j17D8J3YLMmzJ31pJ7MgTw==&quot;,&quot;size&quot;:{&quot;width&quot;:162.16666666666666,&quot;height&quot;:130.16666666666666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3365" y="1873450"/>
            <a:ext cx="1677146" cy="1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5" descr="{&quot;backgroundColor&quot;:&quot;#FFFFFF&quot;,&quot;font&quot;:{&quot;color&quot;:&quot;#000000&quot;,&quot;size&quot;:16,&quot;family&quot;:&quot;Arial&quot;},&quot;aid&quot;:null,&quot;backgroundColorModified&quot;:false,&quot;code&quot;:&quot;$$\\begin{bmatrix}\n{1}&amp;{0}&amp;{0}&amp;{1}\\\\\n{0}&amp;{1}&amp;{0}&amp;{1}\\\\\n{0}&amp;{0}&amp;{1}&amp;{0}\\\\\n{0}&amp;{0}&amp;{0}&amp;{1}\\\\\n\\end{bmatrix}\\cdot$$&quot;,&quot;id&quot;:&quot;4&quot;,&quot;type&quot;:&quot;$$&quot;,&quot;ts&quot;:1630605064011,&quot;cs&quot;:&quot;PE7OdIRoyNckV7X8pFz7nQ==&quot;,&quot;size&quot;:{&quot;width&quot;:155.66666666666666,&quot;height&quot;:130.16666666666666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5825" y="1873450"/>
            <a:ext cx="1609922" cy="1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5" descr="{&quot;id&quot;:&quot;4&quot;,&quot;backgroundColor&quot;:&quot;#FFFFFF&quot;,&quot;backgroundColorModified&quot;:false,&quot;font&quot;:{&quot;family&quot;:&quot;Arial&quot;,&quot;color&quot;:&quot;#000000&quot;,&quot;size&quot;:16},&quot;code&quot;:&quot;$$=\\begin{bmatrix}\n{\\frac{\\text{W}}{2}}&amp;{0}&amp;{0}&amp;{\\frac{\\text{W}}{2}}\\\\\n{0}&amp;{-\\frac{\\text{H}}{2}}&amp;{0}&amp;{\\frac{\\text{H}}{2}}\\\\\n{0}&amp;{0}&amp;{1}&amp;{0}\\\\\n{0}&amp;{0}&amp;{0}&amp;{1}\\\\\n\\end{bmatrix}$$&quot;,&quot;aid&quot;:null,&quot;type&quot;:&quot;$$&quot;,&quot;ts&quot;:1630605218953,&quot;cs&quot;:&quot;4cXwVEsLqsoicLsMFiIc2g==&quot;,&quot;size&quot;:{&quot;width&quot;:240.20000000000005,&quot;height&quot;:141.39999999999998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5146" y="1873137"/>
            <a:ext cx="2287905" cy="134683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5"/>
          <p:cNvSpPr txBox="1"/>
          <p:nvPr/>
        </p:nvSpPr>
        <p:spPr>
          <a:xfrm>
            <a:off x="2395825" y="1477906"/>
            <a:ext cx="1492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Translate por (1,1)</a:t>
            </a:r>
            <a:endParaRPr sz="1300"/>
          </a:p>
        </p:txBody>
      </p:sp>
      <p:sp>
        <p:nvSpPr>
          <p:cNvPr id="324" name="Google Shape;324;p35"/>
          <p:cNvSpPr txBox="1"/>
          <p:nvPr/>
        </p:nvSpPr>
        <p:spPr>
          <a:xfrm>
            <a:off x="4093375" y="1477906"/>
            <a:ext cx="1492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Espelha em Y</a:t>
            </a:r>
            <a:endParaRPr sz="1300"/>
          </a:p>
        </p:txBody>
      </p:sp>
      <p:sp>
        <p:nvSpPr>
          <p:cNvPr id="325" name="Google Shape;325;p35"/>
          <p:cNvSpPr txBox="1"/>
          <p:nvPr/>
        </p:nvSpPr>
        <p:spPr>
          <a:xfrm>
            <a:off x="560300" y="1477906"/>
            <a:ext cx="1677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Escala para (W/2, H/2)</a:t>
            </a:r>
            <a:endParaRPr sz="13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6A4D1F-7BFE-8B79-ADB3-D06D38145D85}"/>
              </a:ext>
            </a:extLst>
          </p:cNvPr>
          <p:cNvSpPr txBox="1"/>
          <p:nvPr/>
        </p:nvSpPr>
        <p:spPr>
          <a:xfrm>
            <a:off x="263951" y="3685362"/>
            <a:ext cx="857097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Uma projeção ortogonal do objeto no plano </a:t>
            </a:r>
            <a:r>
              <a:rPr lang="pt-BR" sz="1600" dirty="0" err="1"/>
              <a:t>x-y</a:t>
            </a:r>
            <a:r>
              <a:rPr lang="pt-BR" sz="1600" dirty="0"/>
              <a:t> do espaço da câmera (</a:t>
            </a:r>
            <a:r>
              <a:rPr lang="pt-BR" sz="1600" dirty="0" err="1"/>
              <a:t>Camera</a:t>
            </a:r>
            <a:r>
              <a:rPr lang="pt-BR" sz="1600" dirty="0"/>
              <a:t> Space) resultará na imagem esperada.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/>
              <a:t>Contudo perceba que quando vamos do espaço da câmera (</a:t>
            </a:r>
            <a:r>
              <a:rPr lang="pt-BR" sz="1600" dirty="0" err="1"/>
              <a:t>Camera</a:t>
            </a:r>
            <a:r>
              <a:rPr lang="pt-BR" sz="1600" dirty="0"/>
              <a:t> Space) para o espaço da tela (</a:t>
            </a:r>
            <a:r>
              <a:rPr lang="pt-BR" sz="1600" dirty="0" err="1"/>
              <a:t>Screen</a:t>
            </a:r>
            <a:r>
              <a:rPr lang="pt-BR" sz="1600" dirty="0"/>
              <a:t> Space) ainda temos o valor do </a:t>
            </a:r>
            <a:r>
              <a:rPr lang="pt-BR" sz="1600" dirty="0" err="1"/>
              <a:t>Z</a:t>
            </a:r>
            <a:r>
              <a:rPr lang="pt-BR" sz="1600" dirty="0"/>
              <a:t> (profundidade), ou seja, podemos dizer o que espaço da tela é um espaço 3D. Essa informação de profundidade será usada no futuro.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F98A530-A3D9-100C-7EBA-CA293C7C3AA6}"/>
              </a:ext>
            </a:extLst>
          </p:cNvPr>
          <p:cNvGrpSpPr/>
          <p:nvPr/>
        </p:nvGrpSpPr>
        <p:grpSpPr>
          <a:xfrm>
            <a:off x="560296" y="1873443"/>
            <a:ext cx="1624604" cy="1346200"/>
            <a:chOff x="560296" y="1873443"/>
            <a:chExt cx="1624604" cy="1346200"/>
          </a:xfrm>
        </p:grpSpPr>
        <p:pic>
          <p:nvPicPr>
            <p:cNvPr id="321" name="Google Shape;321;p35" descr="{&quot;type&quot;:&quot;$$&quot;,&quot;code&quot;:&quot;$$\\begin{bmatrix}\n{\\frac{\\text{W}}{2}}&amp;{0}&amp;{0}&amp;{1}\\\\\n{0}&amp;{\\frac{\\text{H}}{2}}&amp;{0}&amp;{1}\\\\\n{0}&amp;{0}&amp;{1}&amp;{0}\\\\\n{0}&amp;{0}&amp;{0}&amp;{1}\\\\\n\\end{bmatrix}\\cdot$$&quot;,&quot;font&quot;:{&quot;size&quot;:16,&quot;family&quot;:&quot;Arial&quot;,&quot;color&quot;:&quot;#000000&quot;},&quot;backgroundColorModified&quot;:false,&quot;id&quot;:&quot;4&quot;,&quot;aid&quot;:null,&quot;backgroundColor&quot;:&quot;#FFFFFF&quot;,&quot;ts&quot;:1630605128363,&quot;cs&quot;:&quot;BuTg3rJjSc5mFGTT/Go1lg==&quot;,&quot;size&quot;:{&quot;width&quot;:184,&quot;height&quot;:141.33333333333337}}"/>
            <p:cNvPicPr preferRelativeResize="0"/>
            <p:nvPr/>
          </p:nvPicPr>
          <p:blipFill rotWithShape="1">
            <a:blip r:embed="rId6">
              <a:alphaModFix/>
            </a:blip>
            <a:srcRect r="49331"/>
            <a:stretch/>
          </p:blipFill>
          <p:spPr>
            <a:xfrm>
              <a:off x="560296" y="1873443"/>
              <a:ext cx="888029" cy="134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Google Shape;319;p35" descr="{&quot;aid&quot;:null,&quot;type&quot;:&quot;$$&quot;,&quot;id&quot;:&quot;4&quot;,&quot;backgroundColorModified&quot;:null,&quot;font&quot;:{&quot;color&quot;:&quot;#000000&quot;,&quot;family&quot;:&quot;Arial&quot;,&quot;size&quot;:16},&quot;backgroundColor&quot;:&quot;#FFFFFF&quot;,&quot;code&quot;:&quot;$$\\begin{bmatrix}\n{1}&amp;{0}&amp;{0}&amp;{0}\\\\\n{0}&amp;{-1}&amp;{0}&amp;{0}\\\\\n{0}&amp;{0}&amp;{1}&amp;{0}\\\\\n{0}&amp;{0}&amp;{0}&amp;{1}\\\\\n\\end{bmatrix}$$&quot;,&quot;ts&quot;:1630605030092,&quot;cs&quot;:&quot;j17D8J3YLMmzJ31pJ7MgTw==&quot;,&quot;size&quot;:{&quot;width&quot;:162.16666666666666,&quot;height&quot;:130.16666666666666}}">
              <a:extLst>
                <a:ext uri="{FF2B5EF4-FFF2-40B4-BE49-F238E27FC236}">
                  <a16:creationId xmlns:a16="http://schemas.microsoft.com/office/drawing/2014/main" id="{90BA149A-9309-9B66-F30B-AF9C12F82D1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6082"/>
            <a:stretch/>
          </p:blipFill>
          <p:spPr>
            <a:xfrm>
              <a:off x="1448325" y="1873443"/>
              <a:ext cx="736575" cy="1346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Coordenadas Homogêneas (3D)</a:t>
            </a:r>
            <a:endParaRPr/>
          </a:p>
        </p:txBody>
      </p:sp>
      <p:sp>
        <p:nvSpPr>
          <p:cNvPr id="331" name="Google Shape;331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332" name="Google Shape;33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44" y="2397577"/>
            <a:ext cx="7531230" cy="919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38" name="Google Shape;338;p3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Sistemas coordenadas: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Coordenadas do objeto (model 3D)</a:t>
            </a:r>
            <a:endParaRPr/>
          </a:p>
          <a:p>
            <a:pPr marL="962000" lvl="1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Aplicar transformações do modelo ...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Coordenadas do mundo (world/cena 3D)</a:t>
            </a:r>
            <a:endParaRPr/>
          </a:p>
          <a:p>
            <a:pPr marL="962000" lvl="1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Aplicar transformação de visualização ...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Coordenadas da câmera (view/visão 3D)</a:t>
            </a:r>
            <a:endParaRPr/>
          </a:p>
          <a:p>
            <a:pPr marL="962000" lvl="1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Aplicar transformação de projeção perspectiva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Coordenadas normalizadas (NDC 3D)</a:t>
            </a:r>
            <a:endParaRPr/>
          </a:p>
          <a:p>
            <a:pPr marL="962000" lvl="1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Aplicar transformação de tela 2D ...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Coordenadas da tela (screen 2D)</a:t>
            </a:r>
            <a:endParaRPr/>
          </a:p>
        </p:txBody>
      </p:sp>
      <p:sp>
        <p:nvSpPr>
          <p:cNvPr id="339" name="Google Shape;339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46" name="Google Shape;346;p38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510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47" name="Google Shape;347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pic>
        <p:nvPicPr>
          <p:cNvPr id="348" name="Google Shape;34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596" y="1403350"/>
            <a:ext cx="2209800" cy="29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53404" y="1403350"/>
            <a:ext cx="2159000" cy="28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92550" y="2178050"/>
            <a:ext cx="1358900" cy="135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8"/>
          <p:cNvSpPr/>
          <p:nvPr/>
        </p:nvSpPr>
        <p:spPr>
          <a:xfrm>
            <a:off x="224216" y="4365990"/>
            <a:ext cx="309251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do Objeto</a:t>
            </a:r>
            <a:endParaRPr/>
          </a:p>
        </p:txBody>
      </p:sp>
      <p:sp>
        <p:nvSpPr>
          <p:cNvPr id="352" name="Google Shape;352;p38"/>
          <p:cNvSpPr/>
          <p:nvPr/>
        </p:nvSpPr>
        <p:spPr>
          <a:xfrm>
            <a:off x="5886647" y="4311650"/>
            <a:ext cx="312297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do Mundo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58" name="Google Shape;358;p3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58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59" name="Google Shape;359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pic>
        <p:nvPicPr>
          <p:cNvPr id="360" name="Google Shape;36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0730" y="1426210"/>
            <a:ext cx="2159000" cy="28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5304" y="1375410"/>
            <a:ext cx="2197100" cy="28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94150" y="2286000"/>
            <a:ext cx="11557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9"/>
          <p:cNvSpPr/>
          <p:nvPr/>
        </p:nvSpPr>
        <p:spPr>
          <a:xfrm>
            <a:off x="475013" y="4318644"/>
            <a:ext cx="312297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do Mundo</a:t>
            </a:r>
            <a:endParaRPr/>
          </a:p>
        </p:txBody>
      </p:sp>
      <p:sp>
        <p:nvSpPr>
          <p:cNvPr id="364" name="Google Shape;364;p39"/>
          <p:cNvSpPr/>
          <p:nvPr/>
        </p:nvSpPr>
        <p:spPr>
          <a:xfrm>
            <a:off x="5868193" y="4305033"/>
            <a:ext cx="320792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da Câmera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70" name="Google Shape;370;p40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602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71" name="Google Shape;371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372" name="Google Shape;37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550" y="1390650"/>
            <a:ext cx="2222500" cy="29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5796" y="1746250"/>
            <a:ext cx="2184400" cy="22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27402" y="2386939"/>
            <a:ext cx="1354524" cy="1760881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0"/>
          <p:cNvSpPr/>
          <p:nvPr/>
        </p:nvSpPr>
        <p:spPr>
          <a:xfrm>
            <a:off x="444438" y="4399935"/>
            <a:ext cx="320792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da Câmera</a:t>
            </a:r>
            <a:endParaRPr/>
          </a:p>
        </p:txBody>
      </p:sp>
      <p:sp>
        <p:nvSpPr>
          <p:cNvPr id="376" name="Google Shape;376;p40"/>
          <p:cNvSpPr/>
          <p:nvPr/>
        </p:nvSpPr>
        <p:spPr>
          <a:xfrm>
            <a:off x="5518486" y="4273161"/>
            <a:ext cx="356379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Normalizadas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Câmera "Device" (NDC)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82" name="Google Shape;382;p4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09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83" name="Google Shape;383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384" name="Google Shape;38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813" y="1828460"/>
            <a:ext cx="2197100" cy="21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67087" y="1238250"/>
            <a:ext cx="2501900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81450" y="2311400"/>
            <a:ext cx="1181100" cy="10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1"/>
          <p:cNvSpPr/>
          <p:nvPr/>
        </p:nvSpPr>
        <p:spPr>
          <a:xfrm>
            <a:off x="96465" y="4122807"/>
            <a:ext cx="356379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Normalizadas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Câmera "Device" (NDC)</a:t>
            </a:r>
            <a:endParaRPr/>
          </a:p>
        </p:txBody>
      </p:sp>
      <p:sp>
        <p:nvSpPr>
          <p:cNvPr id="388" name="Google Shape;388;p41"/>
          <p:cNvSpPr/>
          <p:nvPr/>
        </p:nvSpPr>
        <p:spPr>
          <a:xfrm>
            <a:off x="5992568" y="4475905"/>
            <a:ext cx="276088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da Tela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94" name="Google Shape;394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50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95" name="Google Shape;395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pic>
        <p:nvPicPr>
          <p:cNvPr id="396" name="Google Shape;396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1348700"/>
            <a:ext cx="2501900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67089" y="1974850"/>
            <a:ext cx="1778000" cy="17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64000" y="2724150"/>
            <a:ext cx="10160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2"/>
          <p:cNvSpPr/>
          <p:nvPr/>
        </p:nvSpPr>
        <p:spPr>
          <a:xfrm>
            <a:off x="345521" y="4696805"/>
            <a:ext cx="276088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da Tela</a:t>
            </a:r>
            <a:endParaRPr/>
          </a:p>
        </p:txBody>
      </p:sp>
      <p:sp>
        <p:nvSpPr>
          <p:cNvPr id="400" name="Google Shape;400;p42"/>
          <p:cNvSpPr/>
          <p:nvPr/>
        </p:nvSpPr>
        <p:spPr>
          <a:xfrm>
            <a:off x="6178259" y="3870264"/>
            <a:ext cx="176683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</a:rPr>
              <a:t>Imagem</a:t>
            </a:r>
            <a:endParaRPr/>
          </a:p>
        </p:txBody>
      </p:sp>
      <p:sp>
        <p:nvSpPr>
          <p:cNvPr id="401" name="Google Shape;401;p42"/>
          <p:cNvSpPr/>
          <p:nvPr/>
        </p:nvSpPr>
        <p:spPr>
          <a:xfrm>
            <a:off x="3688671" y="3042514"/>
            <a:ext cx="176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Rasterização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200"/>
              <a:buFont typeface="Verdana"/>
              <a:buNone/>
            </a:pPr>
            <a:r>
              <a:rPr lang="pt-BR" sz="2200"/>
              <a:t>Do espaço da câmera (3D) para Plano de Imagem (2D)</a:t>
            </a:r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1"/>
          </p:nvPr>
        </p:nvSpPr>
        <p:spPr>
          <a:xfrm>
            <a:off x="231825" y="3701926"/>
            <a:ext cx="8586900" cy="18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Como transformar do espaço da câmera 3D em um plano de imagem 2D?</a:t>
            </a:r>
            <a:endParaRPr sz="16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    Uma opção: projeção ortográfica (basta excluir 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)</a:t>
            </a:r>
            <a:endParaRPr sz="16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    Útil, para, por exemplo, para desenhos de engenharia</a:t>
            </a:r>
            <a:endParaRPr sz="16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pt-BR" u="sng" dirty="0">
                <a:latin typeface="Arial"/>
                <a:ea typeface="Arial"/>
                <a:cs typeface="Arial"/>
                <a:sym typeface="Arial"/>
              </a:rPr>
              <a:t>Mas será que é conveniente para tudo?</a:t>
            </a:r>
            <a:endParaRPr sz="1600" u="sng" dirty="0"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pic>
        <p:nvPicPr>
          <p:cNvPr id="54" name="Google Shape;5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2068" y="629655"/>
            <a:ext cx="4059864" cy="2804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X3D Continuação</a:t>
            </a:r>
            <a:endParaRPr/>
          </a:p>
        </p:txBody>
      </p:sp>
      <p:sp>
        <p:nvSpPr>
          <p:cNvPr id="407" name="Google Shape;407;p4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Transform (mas somente um por vez)</a:t>
            </a:r>
            <a:endParaRPr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Viewpoint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Coordinate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TriangleSet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IndexedTriangleStripSet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TriangleStripSet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Box</a:t>
            </a: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</p:txBody>
      </p:sp>
      <p:sp>
        <p:nvSpPr>
          <p:cNvPr id="408" name="Google Shape;408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pic>
        <p:nvPicPr>
          <p:cNvPr id="409" name="Google Shape;409;p43"/>
          <p:cNvPicPr preferRelativeResize="0"/>
          <p:nvPr/>
        </p:nvPicPr>
        <p:blipFill rotWithShape="1">
          <a:blip r:embed="rId3">
            <a:alphaModFix/>
          </a:blip>
          <a:srcRect t="34136" r="38068"/>
          <a:stretch/>
        </p:blipFill>
        <p:spPr>
          <a:xfrm>
            <a:off x="4464150" y="1580900"/>
            <a:ext cx="4406674" cy="390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</a:t>
            </a:r>
            <a:endParaRPr/>
          </a:p>
        </p:txBody>
      </p:sp>
      <p:sp>
        <p:nvSpPr>
          <p:cNvPr id="415" name="Google Shape;415;p44"/>
          <p:cNvSpPr txBox="1"/>
          <p:nvPr/>
        </p:nvSpPr>
        <p:spPr>
          <a:xfrm>
            <a:off x="1333500" y="3175001"/>
            <a:ext cx="6477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6" name="Google Shape;416;p44" descr="GeometryPrimitiveNodesSceneGraph"/>
          <p:cNvPicPr preferRelativeResize="0"/>
          <p:nvPr/>
        </p:nvPicPr>
        <p:blipFill rotWithShape="1">
          <a:blip r:embed="rId3">
            <a:alphaModFix/>
          </a:blip>
          <a:srcRect l="3951" t="34607" r="46093" b="50878"/>
          <a:stretch/>
        </p:blipFill>
        <p:spPr>
          <a:xfrm>
            <a:off x="1584155" y="3884520"/>
            <a:ext cx="6041018" cy="1282478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4"/>
          <p:cNvSpPr txBox="1">
            <a:spLocks noGrp="1"/>
          </p:cNvSpPr>
          <p:nvPr>
            <p:ph type="body" idx="1"/>
          </p:nvPr>
        </p:nvSpPr>
        <p:spPr>
          <a:xfrm>
            <a:off x="390550" y="686575"/>
            <a:ext cx="8428200" cy="31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Transform : X3DGroupingNode {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MFNode     	[in]     	addChildren             			[X3DChildNode]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MFNode     	[in]     	removeChildren    			[X3DChildNode]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SFVec3f 		[in,out] 	center           		0 0 0    	(-∞,∞)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</a:t>
            </a:r>
            <a:r>
              <a:rPr lang="pt-BR" sz="1300" b="1"/>
              <a:t>MFNode     	[in,out] 	children         		[]       	[X3DChildNode]</a:t>
            </a:r>
            <a:endParaRPr b="1"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SFNode     	[in,out] 	metadata         		NULL     	[X3DMetadataObject]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</a:t>
            </a:r>
            <a:r>
              <a:rPr lang="pt-BR" sz="1300" b="1"/>
              <a:t>SFRotation 	[in,out] 	rotation         		0 0 1 0  	[-1,1] or (-∞,∞)</a:t>
            </a:r>
            <a:endParaRPr b="1"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 b="1"/>
              <a:t>  SFVec3f    	[in,out] 	scale            		1 1 1    	(0,∞)</a:t>
            </a:r>
            <a:endParaRPr b="1"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SFRotation 	[in,out] 	scaleOrientation 	0 0 1 0  	[-1,1] or (-∞,∞)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</a:t>
            </a:r>
            <a:r>
              <a:rPr lang="pt-BR" sz="1300" b="1"/>
              <a:t>SFVec3f    	[in,out] 	translation      		0 0 0    	(-∞,∞)</a:t>
            </a:r>
            <a:endParaRPr b="1"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SFVec3f    	[]       	bboxCenter       		0 0 0    	(-∞,∞)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SFVec3f    	[]       	bboxSize         		-1 -1 -1 	[0,∞) or −1 −1 −1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}</a:t>
            </a:r>
            <a:endParaRPr sz="1300"/>
          </a:p>
        </p:txBody>
      </p:sp>
      <p:sp>
        <p:nvSpPr>
          <p:cNvPr id="418" name="Google Shape;418;p44"/>
          <p:cNvSpPr txBox="1"/>
          <p:nvPr/>
        </p:nvSpPr>
        <p:spPr>
          <a:xfrm>
            <a:off x="1063100" y="5323081"/>
            <a:ext cx="7335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4"/>
              </a:rPr>
              <a:t>https://www.web3d.org/documents/specifications/19775-1/V3.0/Part01/components/group.html#Transform</a:t>
            </a:r>
            <a:r>
              <a:rPr lang="pt-BR" sz="1100"/>
              <a:t> </a:t>
            </a:r>
            <a:endParaRPr sz="1100"/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</a:t>
            </a:r>
            <a:endParaRPr/>
          </a:p>
        </p:txBody>
      </p:sp>
      <p:sp>
        <p:nvSpPr>
          <p:cNvPr id="425" name="Google Shape;425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19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Ordem de execução das operações de Transformação quando mais de uma definida no mesmo nó Transform:</a:t>
            </a:r>
            <a:endParaRPr/>
          </a:p>
          <a:p>
            <a:pPr marL="457200" lvl="0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pt-BR"/>
              <a:t>Escala</a:t>
            </a:r>
            <a:endParaRPr/>
          </a:p>
          <a:p>
            <a:pPr marL="457200" lvl="0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pt-BR"/>
              <a:t>Rotação</a:t>
            </a:r>
            <a:endParaRPr/>
          </a:p>
          <a:p>
            <a:pPr marL="457200" lvl="0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pt-BR"/>
              <a:t>Translação</a:t>
            </a:r>
            <a:endParaRPr/>
          </a:p>
        </p:txBody>
      </p:sp>
      <p:sp>
        <p:nvSpPr>
          <p:cNvPr id="426" name="Google Shape;426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sp>
        <p:nvSpPr>
          <p:cNvPr id="427" name="Google Shape;427;p45"/>
          <p:cNvSpPr/>
          <p:nvPr/>
        </p:nvSpPr>
        <p:spPr>
          <a:xfrm>
            <a:off x="475013" y="3035915"/>
            <a:ext cx="8428200" cy="30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&lt;Transform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scale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"2 2 2"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rotation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"0 1 0 1.5708"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translation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"1 1 0"</a:t>
            </a: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45"/>
          <p:cNvSpPr/>
          <p:nvPr/>
        </p:nvSpPr>
        <p:spPr>
          <a:xfrm>
            <a:off x="4421959" y="3292476"/>
            <a:ext cx="414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/>
          </a:p>
        </p:txBody>
      </p:sp>
      <p:sp>
        <p:nvSpPr>
          <p:cNvPr id="429" name="Google Shape;429;p45"/>
          <p:cNvSpPr/>
          <p:nvPr/>
        </p:nvSpPr>
        <p:spPr>
          <a:xfrm>
            <a:off x="475013" y="3881473"/>
            <a:ext cx="8428200" cy="73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&lt;Transform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translation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"1 1 0"</a:t>
            </a: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	&lt;Transform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rotation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"0 1 0 1.5708"</a:t>
            </a: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		&lt;Transform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scale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"2 2 2"</a:t>
            </a: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45"/>
          <p:cNvSpPr txBox="1"/>
          <p:nvPr/>
        </p:nvSpPr>
        <p:spPr>
          <a:xfrm>
            <a:off x="957525" y="5157825"/>
            <a:ext cx="6770700" cy="369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FF0000"/>
                </a:solidFill>
              </a:rPr>
              <a:t>Obs: Não necessário implementar hierarquia de Transforms para essa fase do projeto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Em especial: SFRotation</a:t>
            </a:r>
            <a:br>
              <a:rPr lang="pt-BR"/>
            </a:br>
            <a:endParaRPr/>
          </a:p>
        </p:txBody>
      </p:sp>
      <p:sp>
        <p:nvSpPr>
          <p:cNvPr id="437" name="Google Shape;437;p46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23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</a:t>
            </a:r>
            <a:r>
              <a:rPr lang="pt-BR" b="1">
                <a:latin typeface="Arial"/>
                <a:ea typeface="Arial"/>
                <a:cs typeface="Arial"/>
                <a:sym typeface="Arial"/>
              </a:rPr>
              <a:t>SFRotation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é um vetor usado para definir rotações dos objetos.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Os três primeiros valores especificam um vetor de eixo normalizado sobre o qual a rotação ocorre, de modo que os três primeiros valores devem estar dentro do intervalo [-1 .. +1] para representar um vetor de unidade normalizado.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O quarto valor especifica a quantidade de rotação pela regra da mão direita em torno desse eixo </a:t>
            </a:r>
            <a:r>
              <a:rPr lang="pt-BR" u="sng">
                <a:latin typeface="Arial"/>
                <a:ea typeface="Arial"/>
                <a:cs typeface="Arial"/>
                <a:sym typeface="Arial"/>
              </a:rPr>
              <a:t>em radianos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438" name="Google Shape;438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439" name="Google Shape;439;p46" descr="Axis-Angle illustr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34185" y="3247711"/>
            <a:ext cx="4075630" cy="2347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Viewpoint</a:t>
            </a:r>
            <a:endParaRPr/>
          </a:p>
        </p:txBody>
      </p:sp>
      <p:sp>
        <p:nvSpPr>
          <p:cNvPr id="445" name="Google Shape;445;p47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14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 nó </a:t>
            </a:r>
            <a:r>
              <a:rPr lang="pt-BR" sz="1700" b="1"/>
              <a:t>Viewpoint</a:t>
            </a:r>
            <a:r>
              <a:rPr lang="pt-BR" sz="1700"/>
              <a:t> define um ponto de vista que fornece uma câmera virtual em perspectiva da cena. O valor de </a:t>
            </a:r>
            <a:r>
              <a:rPr lang="pt-BR" sz="1700" b="1"/>
              <a:t>fieldOfView</a:t>
            </a:r>
            <a:r>
              <a:rPr lang="pt-BR" sz="1700"/>
              <a:t> representa o ângulo de visão mínimo em radianos em qualquer eixo de direção perpendicular à visão deste ponto de vista. O campo de visão deve ser maior que zero e menor que 𝜋.</a:t>
            </a:r>
            <a:endParaRPr sz="1700"/>
          </a:p>
        </p:txBody>
      </p:sp>
      <p:sp>
        <p:nvSpPr>
          <p:cNvPr id="446" name="Google Shape;446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pic>
        <p:nvPicPr>
          <p:cNvPr id="447" name="Google Shape;447;p47"/>
          <p:cNvPicPr preferRelativeResize="0"/>
          <p:nvPr/>
        </p:nvPicPr>
        <p:blipFill rotWithShape="1">
          <a:blip r:embed="rId3">
            <a:alphaModFix/>
          </a:blip>
          <a:srcRect l="9132"/>
          <a:stretch/>
        </p:blipFill>
        <p:spPr>
          <a:xfrm>
            <a:off x="136983" y="2778327"/>
            <a:ext cx="1700961" cy="1824596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7"/>
          <p:cNvSpPr/>
          <p:nvPr/>
        </p:nvSpPr>
        <p:spPr>
          <a:xfrm>
            <a:off x="678575" y="5202400"/>
            <a:ext cx="77031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 dirty="0">
                <a:solidFill>
                  <a:schemeClr val="hlink"/>
                </a:solidFill>
                <a:hlinkClick r:id="rId4"/>
              </a:rPr>
              <a:t>https://www.web3d.org/documents/specifications/19775-1/V3.3/Part01/components/navigation.html#X3DViewpointNode</a:t>
            </a:r>
            <a:endParaRPr sz="1100"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100" u="sng" dirty="0">
                <a:solidFill>
                  <a:schemeClr val="hlink"/>
                </a:solidFill>
                <a:hlinkClick r:id="rId5"/>
              </a:rPr>
              <a:t>https://www.web3d.org/documents/specifications/19775-1/V3.3/Part01/components/navigation.html#Viewpoint</a:t>
            </a:r>
            <a:r>
              <a:rPr lang="pt-BR" sz="1100" dirty="0"/>
              <a:t> </a:t>
            </a:r>
            <a:endParaRPr sz="1100" dirty="0"/>
          </a:p>
        </p:txBody>
      </p:sp>
      <p:sp>
        <p:nvSpPr>
          <p:cNvPr id="449" name="Google Shape;449;p47"/>
          <p:cNvSpPr/>
          <p:nvPr/>
        </p:nvSpPr>
        <p:spPr>
          <a:xfrm>
            <a:off x="1837944" y="2208175"/>
            <a:ext cx="7068312" cy="2903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Viewpoint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X3DViewpointNode { 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[in]    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set_bind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SFVec3f    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centerOfRotation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0 0 0</a:t>
            </a:r>
            <a:r>
              <a:rPr lang="pt-BR" dirty="0">
                <a:solidFill>
                  <a:schemeClr val="dk1"/>
                </a:solidFill>
              </a:rPr>
              <a:t>	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(-∞,∞)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SFString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	""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b="1" dirty="0" err="1">
                <a:solidFill>
                  <a:schemeClr val="dk1"/>
                </a:solidFill>
              </a:rPr>
              <a:t>SFFloat</a:t>
            </a:r>
            <a:r>
              <a:rPr lang="pt-BR" b="1" dirty="0">
                <a:solidFill>
                  <a:schemeClr val="dk1"/>
                </a:solidFill>
              </a:rPr>
              <a:t>    	[</a:t>
            </a:r>
            <a:r>
              <a:rPr lang="pt-BR" b="1" dirty="0" err="1">
                <a:solidFill>
                  <a:schemeClr val="dk1"/>
                </a:solidFill>
              </a:rPr>
              <a:t>in,out</a:t>
            </a:r>
            <a:r>
              <a:rPr lang="pt-BR" b="1" dirty="0">
                <a:solidFill>
                  <a:schemeClr val="dk1"/>
                </a:solidFill>
              </a:rPr>
              <a:t>] 	</a:t>
            </a:r>
            <a:r>
              <a:rPr lang="pt-BR" b="1" dirty="0" err="1">
                <a:solidFill>
                  <a:schemeClr val="dk1"/>
                </a:solidFill>
              </a:rPr>
              <a:t>fieldOfView</a:t>
            </a:r>
            <a:r>
              <a:rPr lang="pt-BR" b="1" dirty="0">
                <a:solidFill>
                  <a:schemeClr val="dk1"/>
                </a:solidFill>
              </a:rPr>
              <a:t>       	π/4     	(0,π)</a:t>
            </a:r>
            <a:endParaRPr b="1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jump              	TRUE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</a:t>
            </a:r>
            <a:r>
              <a:rPr lang="pt-BR" dirty="0">
                <a:solidFill>
                  <a:schemeClr val="dk1"/>
                </a:solidFill>
              </a:rPr>
              <a:t>	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NULL  	[X3DMetadataObject]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b="1" dirty="0" err="1">
                <a:solidFill>
                  <a:schemeClr val="dk1"/>
                </a:solidFill>
              </a:rPr>
              <a:t>SFRotation</a:t>
            </a:r>
            <a:r>
              <a:rPr lang="pt-BR" b="1" dirty="0">
                <a:solidFill>
                  <a:schemeClr val="dk1"/>
                </a:solidFill>
              </a:rPr>
              <a:t>	[</a:t>
            </a:r>
            <a:r>
              <a:rPr lang="pt-BR" b="1" dirty="0" err="1">
                <a:solidFill>
                  <a:schemeClr val="dk1"/>
                </a:solidFill>
              </a:rPr>
              <a:t>in,out</a:t>
            </a:r>
            <a:r>
              <a:rPr lang="pt-BR" b="1" dirty="0">
                <a:solidFill>
                  <a:schemeClr val="dk1"/>
                </a:solidFill>
              </a:rPr>
              <a:t>] 	</a:t>
            </a:r>
            <a:r>
              <a:rPr lang="pt-BR" b="1" dirty="0" err="1">
                <a:solidFill>
                  <a:schemeClr val="dk1"/>
                </a:solidFill>
              </a:rPr>
              <a:t>orientation</a:t>
            </a:r>
            <a:r>
              <a:rPr lang="pt-BR" b="1" dirty="0">
                <a:solidFill>
                  <a:schemeClr val="dk1"/>
                </a:solidFill>
              </a:rPr>
              <a:t>       	0 0 1 0	[-1,1],(-∞,∞)</a:t>
            </a:r>
            <a:endParaRPr b="1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b="1" dirty="0">
                <a:solidFill>
                  <a:schemeClr val="dk1"/>
                </a:solidFill>
              </a:rPr>
              <a:t>SFVec3f    	[</a:t>
            </a:r>
            <a:r>
              <a:rPr lang="pt-BR" b="1" dirty="0" err="1">
                <a:solidFill>
                  <a:schemeClr val="dk1"/>
                </a:solidFill>
              </a:rPr>
              <a:t>in,out</a:t>
            </a:r>
            <a:r>
              <a:rPr lang="pt-BR" b="1" dirty="0">
                <a:solidFill>
                  <a:schemeClr val="dk1"/>
                </a:solidFill>
              </a:rPr>
              <a:t>] 	position          	0 0 10 	(-∞,∞)</a:t>
            </a:r>
            <a:endParaRPr b="1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retainUserOffsets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FALSE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SFTime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[out]   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bindTime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	[out]   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isBound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FOVY (opcional para projeto)</a:t>
            </a:r>
            <a:endParaRPr/>
          </a:p>
        </p:txBody>
      </p:sp>
      <p:sp>
        <p:nvSpPr>
          <p:cNvPr id="456" name="Google Shape;456;p48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767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700"/>
              <a:t>No X3D o fieldOfView é determinado pelo ângulo de visão mínimo de qualquer eixo de direção perpendicular à visão.</a:t>
            </a:r>
            <a:endParaRPr sz="2500"/>
          </a:p>
        </p:txBody>
      </p:sp>
      <p:sp>
        <p:nvSpPr>
          <p:cNvPr id="457" name="Google Shape;457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458" name="Google Shape;458;p48" descr="{&quot;aid&quot;:null,&quot;id&quot;:&quot;3&quot;,&quot;font&quot;:{&quot;family&quot;:&quot;Courier New&quot;,&quot;size&quot;:17.5,&quot;color&quot;:&quot;#000000&quot;},&quot;code&quot;:&quot;$$\\frac{\\text{display}\\;\\text{width}}{\\text{display}\\,\\text{height}}=\\frac{\\tan\\left(\\text{FOV}_{horizontal}/2\\right)}{\\tan\\left(\\text{FOV}_{vertical}/2\\right)}$$&quot;,&quot;type&quot;:&quot;$$&quot;,&quot;backgroundColorModified&quot;:false,&quot;backgroundColor&quot;:&quot;#FFFFFF&quot;,&quot;ts&quot;:1631282881053,&quot;cs&quot;:&quot;H6GSA/CluLuwcsJomL7jtg==&quot;,&quot;size&quot;:{&quot;width&quot;:376,&quot;height&quot;:5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814" y="1688850"/>
            <a:ext cx="358140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545" y="2857500"/>
            <a:ext cx="3140800" cy="2593624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8"/>
          <p:cNvSpPr/>
          <p:nvPr/>
        </p:nvSpPr>
        <p:spPr>
          <a:xfrm>
            <a:off x="3413827" y="3875350"/>
            <a:ext cx="135600" cy="11988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48"/>
          <p:cNvSpPr txBox="1"/>
          <p:nvPr/>
        </p:nvSpPr>
        <p:spPr>
          <a:xfrm>
            <a:off x="3514631" y="4274944"/>
            <a:ext cx="86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altura</a:t>
            </a:r>
            <a:endParaRPr/>
          </a:p>
        </p:txBody>
      </p:sp>
      <p:sp>
        <p:nvSpPr>
          <p:cNvPr id="462" name="Google Shape;462;p48"/>
          <p:cNvSpPr/>
          <p:nvPr/>
        </p:nvSpPr>
        <p:spPr>
          <a:xfrm rot="-3670020">
            <a:off x="2563694" y="2328793"/>
            <a:ext cx="135612" cy="1770066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48"/>
          <p:cNvSpPr txBox="1"/>
          <p:nvPr/>
        </p:nvSpPr>
        <p:spPr>
          <a:xfrm>
            <a:off x="2598010" y="2844044"/>
            <a:ext cx="86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largura</a:t>
            </a:r>
            <a:endParaRPr/>
          </a:p>
        </p:txBody>
      </p:sp>
      <p:sp>
        <p:nvSpPr>
          <p:cNvPr id="464" name="Google Shape;464;p48"/>
          <p:cNvSpPr txBox="1"/>
          <p:nvPr/>
        </p:nvSpPr>
        <p:spPr>
          <a:xfrm>
            <a:off x="413169" y="2893463"/>
            <a:ext cx="951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fieldOfView (FOVd)</a:t>
            </a:r>
            <a:endParaRPr/>
          </a:p>
        </p:txBody>
      </p:sp>
      <p:cxnSp>
        <p:nvCxnSpPr>
          <p:cNvPr id="465" name="Google Shape;465;p48"/>
          <p:cNvCxnSpPr>
            <a:stCxn id="464" idx="3"/>
          </p:cNvCxnSpPr>
          <p:nvPr/>
        </p:nvCxnSpPr>
        <p:spPr>
          <a:xfrm>
            <a:off x="1364469" y="3170513"/>
            <a:ext cx="829500" cy="246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66" name="Google Shape;466;p48"/>
          <p:cNvCxnSpPr>
            <a:stCxn id="467" idx="3"/>
          </p:cNvCxnSpPr>
          <p:nvPr/>
        </p:nvCxnSpPr>
        <p:spPr>
          <a:xfrm>
            <a:off x="1140829" y="3735646"/>
            <a:ext cx="1455300" cy="320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67" name="Google Shape;467;p48"/>
          <p:cNvSpPr txBox="1"/>
          <p:nvPr/>
        </p:nvSpPr>
        <p:spPr>
          <a:xfrm>
            <a:off x="479029" y="3550996"/>
            <a:ext cx="66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FOVy</a:t>
            </a:r>
            <a:endParaRPr/>
          </a:p>
        </p:txBody>
      </p:sp>
      <p:pic>
        <p:nvPicPr>
          <p:cNvPr id="468" name="Google Shape;468;p48" descr="{&quot;backgroundColor&quot;:&quot;#FFFFFF&quot;,&quot;font&quot;:{&quot;color&quot;:&quot;#000000&quot;,&quot;family&quot;:&quot;Arial&quot;,&quot;size&quot;:12},&quot;id&quot;:&quot;5&quot;,&quot;code&quot;:&quot;$$\\text{FOV}y=2\\cdot\\arctan\\left(\\tan\\left(\\frac{FOVd}{2}\\right)\\cdot\\frac{\\text{Altura}}{{\\sqrt[]{\\text{Altura}^{2}+\\text{Largura}^{2}}}}\\right)$$&quot;,&quot;backgroundColorModified&quot;:false,&quot;aid&quot;:null,&quot;type&quot;:&quot;$$&quot;,&quot;ts&quot;:1631284722731,&quot;cs&quot;:&quot;ZdIotfucduc0bqxnu20j5Q==&quot;,&quot;size&quot;:{&quot;width&quot;:497.00000000000006,&quot;height&quot;:78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8584" y="3262325"/>
            <a:ext cx="4733925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Coordinate</a:t>
            </a:r>
            <a:endParaRPr/>
          </a:p>
        </p:txBody>
      </p:sp>
      <p:sp>
        <p:nvSpPr>
          <p:cNvPr id="474" name="Google Shape;474;p4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 nó </a:t>
            </a:r>
            <a:r>
              <a:rPr lang="pt-BR" sz="1700" b="1"/>
              <a:t>Coordinate</a:t>
            </a:r>
            <a:r>
              <a:rPr lang="pt-BR" sz="1700"/>
              <a:t> define um conjunto de coordenadas 3D a serem usadas no campo de coordenadas de nós de geometria baseada em vértices.</a:t>
            </a:r>
            <a:endParaRPr/>
          </a:p>
        </p:txBody>
      </p:sp>
      <p:sp>
        <p:nvSpPr>
          <p:cNvPr id="475" name="Google Shape;475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sp>
        <p:nvSpPr>
          <p:cNvPr id="476" name="Google Shape;476;p49"/>
          <p:cNvSpPr/>
          <p:nvPr/>
        </p:nvSpPr>
        <p:spPr>
          <a:xfrm>
            <a:off x="541825" y="5405975"/>
            <a:ext cx="7802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https://www.web3d.org/documents/specifications/19775-1/V3.3/Part01/components/rendering.html#Coordinate</a:t>
            </a: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/>
          </a:p>
        </p:txBody>
      </p:sp>
      <p:sp>
        <p:nvSpPr>
          <p:cNvPr id="477" name="Google Shape;477;p49"/>
          <p:cNvSpPr/>
          <p:nvPr/>
        </p:nvSpPr>
        <p:spPr>
          <a:xfrm>
            <a:off x="703600" y="1829575"/>
            <a:ext cx="7802100" cy="1077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Coordinate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X3DCoordinateNode {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NULL   	[X3DMetadataObject]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b="1" dirty="0">
                <a:solidFill>
                  <a:schemeClr val="dk1"/>
                </a:solidFill>
              </a:rPr>
              <a:t>MFVec3f 	[</a:t>
            </a:r>
            <a:r>
              <a:rPr lang="pt-BR" sz="1600" b="1" dirty="0" err="1">
                <a:solidFill>
                  <a:schemeClr val="dk1"/>
                </a:solidFill>
              </a:rPr>
              <a:t>in,out</a:t>
            </a:r>
            <a:r>
              <a:rPr lang="pt-BR" sz="1600" b="1" dirty="0">
                <a:solidFill>
                  <a:schemeClr val="dk1"/>
                </a:solidFill>
              </a:rPr>
              <a:t>]	point    	[]     	(-∞,∞)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TriangleSet</a:t>
            </a:r>
            <a:endParaRPr/>
          </a:p>
        </p:txBody>
      </p:sp>
      <p:sp>
        <p:nvSpPr>
          <p:cNvPr id="483" name="Google Shape;483;p50"/>
          <p:cNvSpPr txBox="1">
            <a:spLocks noGrp="1"/>
          </p:cNvSpPr>
          <p:nvPr>
            <p:ph type="body" idx="1"/>
          </p:nvPr>
        </p:nvSpPr>
        <p:spPr>
          <a:xfrm>
            <a:off x="390548" y="663140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 nó </a:t>
            </a:r>
            <a:r>
              <a:rPr lang="pt-BR" sz="1700" b="1"/>
              <a:t>TriangleSet</a:t>
            </a:r>
            <a:r>
              <a:rPr lang="pt-BR" sz="1700"/>
              <a:t> representa uma geometria 3D que representa uma coleção de triângulos individuais. Cada triângulo é formado por um conjunto consecutivo de três vértices do nó </a:t>
            </a:r>
            <a:r>
              <a:rPr lang="pt-BR" sz="1700" b="1"/>
              <a:t>Coordinate</a:t>
            </a:r>
            <a:r>
              <a:rPr lang="pt-BR" sz="1700"/>
              <a:t>. Se o nó de coordenadas não contém um múltiplo de três valores de coordenadas, os vértices restantes devem ser ignorados..</a:t>
            </a:r>
            <a:endParaRPr sz="1700"/>
          </a:p>
        </p:txBody>
      </p:sp>
      <p:sp>
        <p:nvSpPr>
          <p:cNvPr id="484" name="Google Shape;484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sp>
        <p:nvSpPr>
          <p:cNvPr id="485" name="Google Shape;485;p50"/>
          <p:cNvSpPr/>
          <p:nvPr/>
        </p:nvSpPr>
        <p:spPr>
          <a:xfrm>
            <a:off x="542850" y="5405975"/>
            <a:ext cx="7801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https://www.web3d.org/documents/specifications/19775-1/V3.3/Part01/components/rendering.html#TriangleSet</a:t>
            </a: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486" name="Google Shape;486;p50" descr="TriangleSet nod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2978" y="2811494"/>
            <a:ext cx="2141637" cy="17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0"/>
          <p:cNvSpPr/>
          <p:nvPr/>
        </p:nvSpPr>
        <p:spPr>
          <a:xfrm>
            <a:off x="2203704" y="2156325"/>
            <a:ext cx="6834971" cy="3192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TriangleSet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X3DComposedGeometryNode {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attrib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	[]   </a:t>
            </a:r>
            <a:r>
              <a:rPr lang="pt-BR" sz="1600" dirty="0">
                <a:solidFill>
                  <a:schemeClr val="dk1"/>
                </a:solidFill>
              </a:rPr>
              <a:t>	 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[X3DVertexAttributeNode]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color           	NULL 	[X3DColorNode]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b="1" dirty="0" err="1">
                <a:solidFill>
                  <a:schemeClr val="dk1"/>
                </a:solidFill>
              </a:rPr>
              <a:t>SFNode</a:t>
            </a:r>
            <a:r>
              <a:rPr lang="pt-BR" sz="1600" b="1" dirty="0">
                <a:solidFill>
                  <a:schemeClr val="dk1"/>
                </a:solidFill>
              </a:rPr>
              <a:t>	</a:t>
            </a:r>
            <a:r>
              <a:rPr lang="pt-BR" sz="1500" b="1" dirty="0">
                <a:solidFill>
                  <a:schemeClr val="dk1"/>
                </a:solidFill>
              </a:rPr>
              <a:t>[</a:t>
            </a:r>
            <a:r>
              <a:rPr lang="pt-BR" sz="1500" b="1" dirty="0" err="1">
                <a:solidFill>
                  <a:schemeClr val="dk1"/>
                </a:solidFill>
              </a:rPr>
              <a:t>in,out</a:t>
            </a:r>
            <a:r>
              <a:rPr lang="pt-BR" sz="1500" b="1" dirty="0">
                <a:solidFill>
                  <a:schemeClr val="dk1"/>
                </a:solidFill>
              </a:rPr>
              <a:t>] 	</a:t>
            </a:r>
            <a:r>
              <a:rPr lang="pt-BR" sz="1500" b="1" dirty="0" err="1">
                <a:solidFill>
                  <a:schemeClr val="dk1"/>
                </a:solidFill>
              </a:rPr>
              <a:t>coord</a:t>
            </a:r>
            <a:r>
              <a:rPr lang="pt-BR" sz="1500" b="1" dirty="0">
                <a:solidFill>
                  <a:schemeClr val="dk1"/>
                </a:solidFill>
              </a:rPr>
              <a:t>           	NULL 	[X3DCoordinateNode]</a:t>
            </a:r>
            <a:endParaRPr sz="1500" b="1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NULL 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FogCoordinate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NULL 	[X3DMetadataObject]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normal          	NULL 	[X3DNormalNode]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texCoord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NULL 	[X3DTextureCoordinateNode]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[]      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ccw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	TRUE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[]      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colorPerVertex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TRUE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500" dirty="0">
                <a:solidFill>
                  <a:schemeClr val="dk1"/>
                </a:solidFill>
              </a:rPr>
              <a:t>	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[]      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normalPerVertex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TRUE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500" dirty="0">
                <a:solidFill>
                  <a:schemeClr val="dk1"/>
                </a:solidFill>
              </a:rPr>
              <a:t>	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[]      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	TRUE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5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IndexedTriangleStripSet</a:t>
            </a:r>
            <a:br>
              <a:rPr lang="pt-BR"/>
            </a:br>
            <a:endParaRPr/>
          </a:p>
        </p:txBody>
      </p:sp>
      <p:sp>
        <p:nvSpPr>
          <p:cNvPr id="493" name="Google Shape;493;p51"/>
          <p:cNvSpPr txBox="1">
            <a:spLocks noGrp="1"/>
          </p:cNvSpPr>
          <p:nvPr>
            <p:ph type="body" idx="1"/>
          </p:nvPr>
        </p:nvSpPr>
        <p:spPr>
          <a:xfrm>
            <a:off x="357884" y="762001"/>
            <a:ext cx="8428200" cy="13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Um </a:t>
            </a:r>
            <a:r>
              <a:rPr lang="pt-BR" sz="1700" b="1"/>
              <a:t>IndexedTriangleStripSet</a:t>
            </a:r>
            <a:r>
              <a:rPr lang="pt-BR" sz="1700"/>
              <a:t> representa uma forma 3D composta de um conjunto de triângulos em forma de uma tira, são usados nos índices do campo </a:t>
            </a:r>
            <a:r>
              <a:rPr lang="pt-BR" sz="1700" b="1"/>
              <a:t>index</a:t>
            </a:r>
            <a:r>
              <a:rPr lang="pt-BR" sz="1700"/>
              <a:t> para especificar como montar faixa de triângulos. Um índice de "−1" indica que a faixa atual terminou e a próxima começa.</a:t>
            </a:r>
            <a:endParaRPr/>
          </a:p>
        </p:txBody>
      </p:sp>
      <p:sp>
        <p:nvSpPr>
          <p:cNvPr id="494" name="Google Shape;494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sp>
        <p:nvSpPr>
          <p:cNvPr id="495" name="Google Shape;495;p51"/>
          <p:cNvSpPr/>
          <p:nvPr/>
        </p:nvSpPr>
        <p:spPr>
          <a:xfrm>
            <a:off x="694944" y="1926825"/>
            <a:ext cx="8343683" cy="341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IndexedTriangleStripSet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X3DComposedGeometryNode {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	[in]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set_index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	[]   	[0,∞)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−1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MFNode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attrib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[]   	[X3DVertexAttributeNode]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color           	NULL 	[X3DColorNode]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b="1" dirty="0" err="1">
                <a:solidFill>
                  <a:schemeClr val="dk1"/>
                </a:solidFill>
              </a:rPr>
              <a:t>SFNode</a:t>
            </a:r>
            <a:r>
              <a:rPr lang="pt-BR" sz="1600" b="1" dirty="0">
                <a:solidFill>
                  <a:schemeClr val="dk1"/>
                </a:solidFill>
              </a:rPr>
              <a:t> 	[</a:t>
            </a:r>
            <a:r>
              <a:rPr lang="pt-BR" sz="1600" b="1" dirty="0" err="1">
                <a:solidFill>
                  <a:schemeClr val="dk1"/>
                </a:solidFill>
              </a:rPr>
              <a:t>in,out</a:t>
            </a:r>
            <a:r>
              <a:rPr lang="pt-BR" sz="1600" b="1" dirty="0">
                <a:solidFill>
                  <a:schemeClr val="dk1"/>
                </a:solidFill>
              </a:rPr>
              <a:t>] 	</a:t>
            </a:r>
            <a:r>
              <a:rPr lang="pt-BR" sz="1600" b="1" dirty="0" err="1">
                <a:solidFill>
                  <a:schemeClr val="dk1"/>
                </a:solidFill>
              </a:rPr>
              <a:t>coord</a:t>
            </a:r>
            <a:r>
              <a:rPr lang="pt-BR" sz="1600" b="1" dirty="0">
                <a:solidFill>
                  <a:schemeClr val="dk1"/>
                </a:solidFill>
              </a:rPr>
              <a:t>           	NULL 	[X3DCoordinateNode]</a:t>
            </a:r>
            <a:endParaRPr b="1"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NULL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FogCoordinate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	NULL 	[X3DMetadataObject]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normal          	NULL 	[X3DNormalNode]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texCoord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NULL 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[X3DTextureCoordinateNode]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ccw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	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colorPerVertex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normalPerVertex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	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b="1" dirty="0">
                <a:solidFill>
                  <a:schemeClr val="dk1"/>
                </a:solidFill>
              </a:rPr>
              <a:t>MFInt32 	[]       	index           	[]   	[0,∞) </a:t>
            </a:r>
            <a:r>
              <a:rPr lang="pt-BR" sz="1600" b="1" dirty="0" err="1">
                <a:solidFill>
                  <a:schemeClr val="dk1"/>
                </a:solidFill>
              </a:rPr>
              <a:t>or</a:t>
            </a:r>
            <a:r>
              <a:rPr lang="pt-BR" sz="1600" b="1" dirty="0">
                <a:solidFill>
                  <a:schemeClr val="dk1"/>
                </a:solidFill>
              </a:rPr>
              <a:t> −1</a:t>
            </a:r>
            <a:endParaRPr b="1"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</p:txBody>
      </p:sp>
      <p:sp>
        <p:nvSpPr>
          <p:cNvPr id="496" name="Google Shape;496;p51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https://www.web3d.org/documents/specifications/19775-1/V3.3/Part01/components/rendering.html#IndexedTriangleStripSet</a:t>
            </a: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IndexedTriangleStripSet (exemplo)</a:t>
            </a:r>
            <a:br>
              <a:rPr lang="pt-BR"/>
            </a:br>
            <a:endParaRPr/>
          </a:p>
        </p:txBody>
      </p:sp>
      <p:sp>
        <p:nvSpPr>
          <p:cNvPr id="502" name="Google Shape;502;p52"/>
          <p:cNvSpPr txBox="1">
            <a:spLocks noGrp="1"/>
          </p:cNvSpPr>
          <p:nvPr>
            <p:ph type="body" idx="1"/>
          </p:nvPr>
        </p:nvSpPr>
        <p:spPr>
          <a:xfrm>
            <a:off x="357884" y="762000"/>
            <a:ext cx="8428200" cy="22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Shape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&lt;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IndexedTriangleStripSet</a:t>
            </a:r>
            <a:r>
              <a:rPr lang="pt-BR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index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='</a:t>
            </a:r>
            <a:r>
              <a:rPr lang="pt-BR" sz="14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0 1 2 3 4 5 6 7 8 9 10 11 12 -1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&lt;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Coordinate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pt-BR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point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='</a:t>
            </a:r>
            <a:r>
              <a:rPr lang="pt-BR" sz="14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-4.0 -1.0 -.5 -4.5 -2.0 -.5 -3.0 -.5 0 -2.5 -1.5 -.5 -2.0 -.5 -1 -1.5 -1.5 -.5 -.5 .5 -.5 0 0 0 1 .5 -.5 1.5 -2.0 -1 2.5 -2.0 -.5 2.5 -2.5 -.5 3.5 -2.0 -1.0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'/&gt;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&lt;/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IndexedTriangleStripSet 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b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&lt;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Appearance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&lt;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Material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pt-BR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diffuseColor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='</a:t>
            </a:r>
            <a:r>
              <a:rPr lang="pt-BR" sz="14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0.5 0.5 0.5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'/&gt;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&lt;/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Appearance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&lt;/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Shape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/>
          </a:p>
        </p:txBody>
      </p:sp>
      <p:sp>
        <p:nvSpPr>
          <p:cNvPr id="503" name="Google Shape;503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sp>
        <p:nvSpPr>
          <p:cNvPr id="504" name="Google Shape;504;p52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https://www.web3d.org/documents/specifications/19775-1/V3.3/Part01/components/rendering.html#IndexedTriangleStripSet</a:t>
            </a: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/>
          </a:p>
        </p:txBody>
      </p:sp>
      <p:pic>
        <p:nvPicPr>
          <p:cNvPr id="505" name="Google Shape;505;p52" descr="TriangleStripSet nod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61796" y="2948247"/>
            <a:ext cx="4762500" cy="24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Perspectiva</a:t>
            </a:r>
            <a:endParaRPr/>
          </a:p>
        </p:txBody>
      </p:sp>
      <p:pic>
        <p:nvPicPr>
          <p:cNvPr id="60" name="Google Shape;60;p9" descr="page29image14951952"/>
          <p:cNvPicPr preferRelativeResize="0"/>
          <p:nvPr/>
        </p:nvPicPr>
        <p:blipFill rotWithShape="1">
          <a:blip r:embed="rId3">
            <a:alphaModFix/>
          </a:blip>
          <a:srcRect t="20688" r="2" b="8184"/>
          <a:stretch/>
        </p:blipFill>
        <p:spPr>
          <a:xfrm>
            <a:off x="326153" y="864743"/>
            <a:ext cx="8428232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61" name="Google Shape;61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5473521" y="5038462"/>
            <a:ext cx="32808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rgbClr val="FCFFFC"/>
                </a:solidFill>
                <a:latin typeface="Arial"/>
                <a:ea typeface="Arial"/>
                <a:cs typeface="Arial"/>
                <a:sym typeface="Arial"/>
              </a:rPr>
              <a:t>Créditos: jefflynchphoto.com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3"/>
          <p:cNvSpPr txBox="1">
            <a:spLocks noGrp="1"/>
          </p:cNvSpPr>
          <p:nvPr>
            <p:ph type="body" idx="1"/>
          </p:nvPr>
        </p:nvSpPr>
        <p:spPr>
          <a:xfrm>
            <a:off x="218650" y="838975"/>
            <a:ext cx="87987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A direção de montagem dos triângulos precisa ser constantemente alternada, senão a detecção de triângulos irá falhar</a:t>
            </a:r>
            <a:endParaRPr/>
          </a:p>
        </p:txBody>
      </p:sp>
      <p:sp>
        <p:nvSpPr>
          <p:cNvPr id="512" name="Google Shape;512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Cuidado</a:t>
            </a:r>
            <a:endParaRPr/>
          </a:p>
        </p:txBody>
      </p:sp>
      <p:sp>
        <p:nvSpPr>
          <p:cNvPr id="513" name="Google Shape;513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pic>
        <p:nvPicPr>
          <p:cNvPr id="514" name="Google Shape;514;p53"/>
          <p:cNvPicPr preferRelativeResize="0"/>
          <p:nvPr/>
        </p:nvPicPr>
        <p:blipFill rotWithShape="1">
          <a:blip r:embed="rId3">
            <a:alphaModFix/>
          </a:blip>
          <a:srcRect l="15339" t="9785" r="14617" b="20014"/>
          <a:stretch/>
        </p:blipFill>
        <p:spPr>
          <a:xfrm>
            <a:off x="2307100" y="1960300"/>
            <a:ext cx="4576526" cy="18321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3"/>
          <p:cNvSpPr txBox="1"/>
          <p:nvPr/>
        </p:nvSpPr>
        <p:spPr>
          <a:xfrm>
            <a:off x="595625" y="5041425"/>
            <a:ext cx="7580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Fonte: </a:t>
            </a:r>
            <a:r>
              <a:rPr lang="pt-BR" sz="1200" u="sng">
                <a:solidFill>
                  <a:schemeClr val="hlink"/>
                </a:solidFill>
                <a:hlinkClick r:id="rId4"/>
              </a:rPr>
              <a:t>https://www.opengl.org/archives/resources/code/samples/advanced/advanced98/notes/node16.html</a:t>
            </a:r>
            <a:r>
              <a:rPr lang="pt-BR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TriangleStripSet</a:t>
            </a:r>
            <a:br>
              <a:rPr lang="pt-BR"/>
            </a:br>
            <a:endParaRPr/>
          </a:p>
        </p:txBody>
      </p:sp>
      <p:sp>
        <p:nvSpPr>
          <p:cNvPr id="521" name="Google Shape;521;p54"/>
          <p:cNvSpPr txBox="1">
            <a:spLocks noGrp="1"/>
          </p:cNvSpPr>
          <p:nvPr>
            <p:ph type="body" idx="1"/>
          </p:nvPr>
        </p:nvSpPr>
        <p:spPr>
          <a:xfrm>
            <a:off x="357884" y="703386"/>
            <a:ext cx="8428200" cy="13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Um </a:t>
            </a:r>
            <a:r>
              <a:rPr lang="pt-BR" sz="1700" b="1"/>
              <a:t>TriangleStripSet</a:t>
            </a:r>
            <a:r>
              <a:rPr lang="pt-BR" sz="1700"/>
              <a:t> representa uma forma geométrica 3D composta por faixas de triângulos. O campo </a:t>
            </a:r>
            <a:r>
              <a:rPr lang="pt-BR" sz="1700" b="1"/>
              <a:t>stripCount</a:t>
            </a:r>
            <a:r>
              <a:rPr lang="pt-BR" sz="1700"/>
              <a:t> descreve quantos vértices devem ser usados em cada faixa do </a:t>
            </a:r>
            <a:r>
              <a:rPr lang="pt-BR" sz="1700" b="1"/>
              <a:t>Coordinate</a:t>
            </a:r>
            <a:r>
              <a:rPr lang="pt-BR" sz="1700"/>
              <a:t>. As coordenadas são atribuídas a cada faixa pegando os vértices </a:t>
            </a:r>
            <a:r>
              <a:rPr lang="pt-BR" sz="1700" b="1"/>
              <a:t>stripCount[i]</a:t>
            </a:r>
            <a:r>
              <a:rPr lang="pt-BR" sz="1700"/>
              <a:t> do campo de coordenadas, onde i é um índice sequencial de stripCount.</a:t>
            </a:r>
            <a:endParaRPr/>
          </a:p>
        </p:txBody>
      </p:sp>
      <p:sp>
        <p:nvSpPr>
          <p:cNvPr id="522" name="Google Shape;522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sp>
        <p:nvSpPr>
          <p:cNvPr id="523" name="Google Shape;523;p54"/>
          <p:cNvSpPr/>
          <p:nvPr/>
        </p:nvSpPr>
        <p:spPr>
          <a:xfrm>
            <a:off x="708728" y="2126125"/>
            <a:ext cx="8329800" cy="3194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TriangleStripSet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X3DComposedGeometryNode {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MFNode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attrib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	[]   	[X3DVertexAttributeNode]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color           	NULL 	[X3DColorNode]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b="1" dirty="0" err="1">
                <a:solidFill>
                  <a:schemeClr val="dk1"/>
                </a:solidFill>
              </a:rPr>
              <a:t>SFNode</a:t>
            </a:r>
            <a:r>
              <a:rPr lang="pt-BR" sz="1600" b="1" dirty="0">
                <a:solidFill>
                  <a:schemeClr val="dk1"/>
                </a:solidFill>
              </a:rPr>
              <a:t> 	[</a:t>
            </a:r>
            <a:r>
              <a:rPr lang="pt-BR" sz="1600" b="1" dirty="0" err="1">
                <a:solidFill>
                  <a:schemeClr val="dk1"/>
                </a:solidFill>
              </a:rPr>
              <a:t>in,out</a:t>
            </a:r>
            <a:r>
              <a:rPr lang="pt-BR" sz="1600" b="1" dirty="0">
                <a:solidFill>
                  <a:schemeClr val="dk1"/>
                </a:solidFill>
              </a:rPr>
              <a:t>] 	</a:t>
            </a:r>
            <a:r>
              <a:rPr lang="pt-BR" sz="1600" b="1" dirty="0" err="1">
                <a:solidFill>
                  <a:schemeClr val="dk1"/>
                </a:solidFill>
              </a:rPr>
              <a:t>coord</a:t>
            </a:r>
            <a:r>
              <a:rPr lang="pt-BR" sz="1600" b="1" dirty="0">
                <a:solidFill>
                  <a:schemeClr val="dk1"/>
                </a:solidFill>
              </a:rPr>
              <a:t>           	NULL 	[X3DCoordinateNode]</a:t>
            </a:r>
            <a:endParaRPr b="1"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	NULL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FogCoordinate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NULL 	[X3DMetadataObject]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normal          	NULL 	[X3DNormalNode]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b="1" dirty="0">
                <a:solidFill>
                  <a:schemeClr val="dk1"/>
                </a:solidFill>
              </a:rPr>
              <a:t>MFInt32 	[</a:t>
            </a:r>
            <a:r>
              <a:rPr lang="pt-BR" sz="1600" b="1" dirty="0" err="1">
                <a:solidFill>
                  <a:schemeClr val="dk1"/>
                </a:solidFill>
              </a:rPr>
              <a:t>in,out</a:t>
            </a:r>
            <a:r>
              <a:rPr lang="pt-BR" sz="1600" b="1" dirty="0">
                <a:solidFill>
                  <a:schemeClr val="dk1"/>
                </a:solidFill>
              </a:rPr>
              <a:t>] 	</a:t>
            </a:r>
            <a:r>
              <a:rPr lang="pt-BR" sz="1600" b="1" dirty="0" err="1">
                <a:solidFill>
                  <a:schemeClr val="dk1"/>
                </a:solidFill>
              </a:rPr>
              <a:t>stripCount</a:t>
            </a:r>
            <a:r>
              <a:rPr lang="pt-BR" sz="1600" b="1" dirty="0">
                <a:solidFill>
                  <a:schemeClr val="dk1"/>
                </a:solidFill>
              </a:rPr>
              <a:t>      	[]   	[3,∞)</a:t>
            </a:r>
            <a:endParaRPr b="1"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texCoord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NULL 	[X3DTextureCoordinateNode]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ccw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	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colorPerVertex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normalPerVertex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	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</p:txBody>
      </p:sp>
      <p:sp>
        <p:nvSpPr>
          <p:cNvPr id="524" name="Google Shape;524;p54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https://www.web3d.org/documents/specifications/19775-1/V3.3/Part01/components/rendering.html#TriangleStripSet</a:t>
            </a: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TriangleStripSet (exemplo)</a:t>
            </a:r>
            <a:br>
              <a:rPr lang="pt-BR"/>
            </a:br>
            <a:endParaRPr/>
          </a:p>
        </p:txBody>
      </p:sp>
      <p:sp>
        <p:nvSpPr>
          <p:cNvPr id="530" name="Google Shape;530;p55"/>
          <p:cNvSpPr txBox="1">
            <a:spLocks noGrp="1"/>
          </p:cNvSpPr>
          <p:nvPr>
            <p:ph type="body" idx="1"/>
          </p:nvPr>
        </p:nvSpPr>
        <p:spPr>
          <a:xfrm>
            <a:off x="357884" y="762000"/>
            <a:ext cx="8428200" cy="22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Shape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&lt;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TriangleStripSet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pt-BR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stripCount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='</a:t>
            </a:r>
            <a:r>
              <a:rPr lang="pt-BR" sz="14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&lt;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Coordinate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pt-BR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point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='</a:t>
            </a:r>
            <a:r>
              <a:rPr lang="pt-BR" sz="14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-4.0 -1.0 -.5 -4.5 -2.0 -.5 -3.0 -.5 0 -2.5 -1.5 -.5 -2.0 -.5 -1 -1.5 -1.5 -.5 -.5 .5 -.5 0 0 0 1 .5 -.5 1.5 -2.0 -1 2.5 -2.0 -.5 2.5 -2.5 -.5 3.5 -2.0 -1.0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'/&gt;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&lt;/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TriangleStripSet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b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&lt;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Appearance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&lt;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Material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pt-BR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diffuseColor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='</a:t>
            </a:r>
            <a:r>
              <a:rPr lang="pt-BR" sz="14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0.5 0.5 0.5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'/&gt;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&lt;/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Appearance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&lt;/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Shape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/>
          </a:p>
        </p:txBody>
      </p:sp>
      <p:sp>
        <p:nvSpPr>
          <p:cNvPr id="531" name="Google Shape;531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pic>
        <p:nvPicPr>
          <p:cNvPr id="532" name="Google Shape;532;p55" descr="TriangleStripSet no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1796" y="2948247"/>
            <a:ext cx="4762500" cy="24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55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https://www.web3d.org/documents/specifications/19775-1/V3.3/Part01/components/rendering.html#TriangleStripSet</a:t>
            </a: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Box</a:t>
            </a:r>
            <a:br>
              <a:rPr lang="pt-BR"/>
            </a:br>
            <a:endParaRPr/>
          </a:p>
        </p:txBody>
      </p:sp>
      <p:sp>
        <p:nvSpPr>
          <p:cNvPr id="539" name="Google Shape;539;p56"/>
          <p:cNvSpPr txBox="1">
            <a:spLocks noGrp="1"/>
          </p:cNvSpPr>
          <p:nvPr>
            <p:ph type="body" idx="1"/>
          </p:nvPr>
        </p:nvSpPr>
        <p:spPr>
          <a:xfrm>
            <a:off x="357884" y="703385"/>
            <a:ext cx="8428200" cy="17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 nó </a:t>
            </a:r>
            <a:r>
              <a:rPr lang="pt-BR" sz="1700" b="1"/>
              <a:t>Box</a:t>
            </a:r>
            <a:r>
              <a:rPr lang="pt-BR" sz="1700"/>
              <a:t> especifica uma caixa 3D paralelepípeda retangular centrada no (0, 0, 0) no sistema de coordenadas local e alinhado com os eixos de coordenadas locais. Por padrão, a caixa mede 2 unidades em cada dimensão, de -1 a +1. O campo </a:t>
            </a:r>
            <a:r>
              <a:rPr lang="pt-BR" sz="1700" b="1"/>
              <a:t>size</a:t>
            </a:r>
            <a:r>
              <a:rPr lang="pt-BR" sz="1700"/>
              <a:t> especifica as extensões da caixa ao longo dos eixos X, Y e Z, respectivamente, e cada valor do tamanho deve ser maior que zero.</a:t>
            </a:r>
            <a:endParaRPr/>
          </a:p>
        </p:txBody>
      </p:sp>
      <p:sp>
        <p:nvSpPr>
          <p:cNvPr id="540" name="Google Shape;540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sp>
        <p:nvSpPr>
          <p:cNvPr id="541" name="Google Shape;541;p56"/>
          <p:cNvSpPr/>
          <p:nvPr/>
        </p:nvSpPr>
        <p:spPr>
          <a:xfrm>
            <a:off x="2790092" y="3016403"/>
            <a:ext cx="6248400" cy="1200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949450" algn="l"/>
                <a:tab pos="2974975" algn="l"/>
                <a:tab pos="37734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Box : X3DGeometryNode { 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949450" algn="l"/>
                <a:tab pos="2974975" algn="l"/>
                <a:tab pos="37734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NULL  	[X3DMetadataObject]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949450" algn="l"/>
                <a:tab pos="2974975" algn="l"/>
                <a:tab pos="3773488" algn="l"/>
              </a:tabLst>
            </a:pPr>
            <a:r>
              <a:rPr lang="pt-BR" sz="1600" b="1" dirty="0">
                <a:solidFill>
                  <a:schemeClr val="dk1"/>
                </a:solidFill>
              </a:rPr>
              <a:t>  SFVec3f 	[]       	</a:t>
            </a:r>
            <a:r>
              <a:rPr lang="pt-BR" sz="1600" b="1" dirty="0" err="1">
                <a:solidFill>
                  <a:schemeClr val="dk1"/>
                </a:solidFill>
              </a:rPr>
              <a:t>size</a:t>
            </a:r>
            <a:r>
              <a:rPr lang="pt-BR" sz="1600" b="1" dirty="0">
                <a:solidFill>
                  <a:schemeClr val="dk1"/>
                </a:solidFill>
              </a:rPr>
              <a:t>    	2 2 2 	(0,∞)</a:t>
            </a:r>
            <a:endParaRPr b="1"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949450" algn="l"/>
                <a:tab pos="2974975" algn="l"/>
                <a:tab pos="37734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949450" algn="l"/>
                <a:tab pos="2974975" algn="l"/>
                <a:tab pos="37734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</p:txBody>
      </p:sp>
      <p:sp>
        <p:nvSpPr>
          <p:cNvPr id="542" name="Google Shape;542;p56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https://www.web3d.org/documents/specifications/19775-1/V3.3/Part01/components/geometry3D.html#Box</a:t>
            </a: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543" name="Google Shape;543;p56" descr="Box nod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508" y="2407113"/>
            <a:ext cx="2619250" cy="2418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Projeto 1 : Segunda Parte</a:t>
            </a:r>
            <a:endParaRPr/>
          </a:p>
        </p:txBody>
      </p:sp>
      <p:sp>
        <p:nvSpPr>
          <p:cNvPr id="549" name="Google Shape;549;p57"/>
          <p:cNvSpPr txBox="1">
            <a:spLocks noGrp="1"/>
          </p:cNvSpPr>
          <p:nvPr>
            <p:ph type="body" idx="1"/>
          </p:nvPr>
        </p:nvSpPr>
        <p:spPr>
          <a:xfrm>
            <a:off x="241275" y="838975"/>
            <a:ext cx="87234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b="1" dirty="0"/>
              <a:t>Continuar </a:t>
            </a:r>
            <a:r>
              <a:rPr lang="pt-BR" sz="1900" b="1" dirty="0" err="1"/>
              <a:t>renderizador</a:t>
            </a:r>
            <a:r>
              <a:rPr lang="pt-BR" sz="1900" b="1" dirty="0"/>
              <a:t>:</a:t>
            </a:r>
            <a:endParaRPr lang="en-BR" sz="16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b="1" dirty="0">
                <a:latin typeface="Calibri"/>
                <a:ea typeface="Calibri"/>
                <a:cs typeface="Calibri"/>
                <a:sym typeface="Calibri"/>
              </a:rPr>
              <a:t>Tarefa 2:</a:t>
            </a:r>
            <a:r>
              <a:rPr lang="pt-BR" sz="1600" dirty="0">
                <a:latin typeface="Calibri"/>
                <a:ea typeface="Calibri"/>
                <a:cs typeface="Calibri"/>
                <a:sym typeface="Calibri"/>
              </a:rPr>
              <a:t> fazer as transformadas no modelo (2,5 pontos)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b="1" dirty="0">
                <a:latin typeface="Calibri"/>
                <a:ea typeface="Calibri"/>
                <a:cs typeface="Calibri"/>
                <a:sym typeface="Calibri"/>
              </a:rPr>
              <a:t>Tarefa 3:</a:t>
            </a:r>
            <a:r>
              <a:rPr lang="pt-BR" sz="1600" dirty="0">
                <a:latin typeface="Calibri"/>
                <a:ea typeface="Calibri"/>
                <a:cs typeface="Calibri"/>
                <a:sym typeface="Calibri"/>
              </a:rPr>
              <a:t> fazer as transformadas de câmera (2,5 pontos)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b="1" dirty="0">
                <a:latin typeface="Calibri"/>
                <a:ea typeface="Calibri"/>
                <a:cs typeface="Calibri"/>
                <a:sym typeface="Calibri"/>
              </a:rPr>
              <a:t>Tarefa 4:</a:t>
            </a:r>
            <a:r>
              <a:rPr lang="pt-BR" sz="1600" dirty="0">
                <a:latin typeface="Calibri"/>
                <a:ea typeface="Calibri"/>
                <a:cs typeface="Calibri"/>
                <a:sym typeface="Calibri"/>
              </a:rPr>
              <a:t> fazer as transformadas de projeção perspectiva (2,5 pontos)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b="1" dirty="0">
                <a:latin typeface="Calibri"/>
                <a:ea typeface="Calibri"/>
                <a:cs typeface="Calibri"/>
                <a:sym typeface="Calibri"/>
              </a:rPr>
              <a:t>Tarefa 5: </a:t>
            </a:r>
            <a:r>
              <a:rPr lang="pt-BR" sz="1600" dirty="0">
                <a:latin typeface="Calibri"/>
                <a:ea typeface="Calibri"/>
                <a:cs typeface="Calibri"/>
                <a:sym typeface="Calibri"/>
              </a:rPr>
              <a:t>fazer as transformações para coordenadas da tela (2,5 ponto)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b="1" dirty="0"/>
              <a:t>Base: </a:t>
            </a:r>
            <a:endParaRPr sz="1900"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u="sng" dirty="0">
                <a:solidFill>
                  <a:schemeClr val="hlink"/>
                </a:solidFill>
                <a:hlinkClick r:id="rId3"/>
              </a:rPr>
              <a:t>https://github.com/lpsoares/Renderizador</a:t>
            </a:r>
            <a:r>
              <a:rPr lang="pt-BR" sz="1900" dirty="0"/>
              <a:t> (atualizar)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b="1" dirty="0"/>
              <a:t>Data de Entrega: </a:t>
            </a:r>
            <a:endParaRPr sz="1900"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7894"/>
              <a:buFont typeface="Arial"/>
              <a:buNone/>
            </a:pPr>
            <a:r>
              <a:rPr lang="pt-BR" sz="1900" dirty="0"/>
              <a:t>8/3/2021 às 23:59 [Supondo mesmo repositório da fase 1.]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57894"/>
              <a:buFont typeface="Arial"/>
              <a:buNone/>
            </a:pP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b="1" dirty="0"/>
              <a:t>Detalhes:</a:t>
            </a:r>
            <a:endParaRPr sz="1900"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dirty="0"/>
              <a:t>Página da Disciplina (</a:t>
            </a:r>
            <a:r>
              <a:rPr lang="pt-BR" sz="1900" dirty="0">
                <a:hlinkClick r:id="rId4"/>
              </a:rPr>
              <a:t>https://lpsoares.github.io/ComputacaoGrafica/</a:t>
            </a:r>
            <a:r>
              <a:rPr lang="pt-BR" sz="1900" dirty="0"/>
              <a:t>)</a:t>
            </a:r>
            <a:endParaRPr sz="1900" dirty="0"/>
          </a:p>
        </p:txBody>
      </p:sp>
      <p:sp>
        <p:nvSpPr>
          <p:cNvPr id="550" name="Google Shape;550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8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sp>
        <p:nvSpPr>
          <p:cNvPr id="556" name="Google Shape;556;p58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57" name="Google Shape;557;p58"/>
          <p:cNvSpPr txBox="1">
            <a:spLocks noGrp="1"/>
          </p:cNvSpPr>
          <p:nvPr>
            <p:ph type="body" idx="2"/>
          </p:nvPr>
        </p:nvSpPr>
        <p:spPr>
          <a:xfrm>
            <a:off x="1567650" y="4215383"/>
            <a:ext cx="6119700" cy="94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lang="pt-BR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Referências:</a:t>
            </a:r>
            <a:endParaRPr/>
          </a:p>
        </p:txBody>
      </p:sp>
      <p:sp>
        <p:nvSpPr>
          <p:cNvPr id="563" name="Google Shape;563;p5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Boa explicação da matriz de projeção: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u="sng" dirty="0">
                <a:solidFill>
                  <a:schemeClr val="hlink"/>
                </a:solidFill>
                <a:hlinkClick r:id="rId3"/>
              </a:rPr>
              <a:t>https://www.scratchapixel.com/lessons/3d-basic-rendering/perspective-and-orthographic-projection-matrix/opengl-perspective-projection-matrix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Bom também: </a:t>
            </a:r>
            <a:r>
              <a:rPr lang="pt-BR" u="sng" dirty="0">
                <a:solidFill>
                  <a:schemeClr val="hlink"/>
                </a:solidFill>
                <a:hlinkClick r:id="rId4"/>
              </a:rPr>
              <a:t>https://www.scratchapixel.com/lessons/3d-basic-rendering/perspective-and-orthographic-projection-matrix/projection-matrices-what-you-need-to-know-first</a:t>
            </a:r>
            <a:r>
              <a:rPr lang="pt-BR" dirty="0"/>
              <a:t>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Outro documento: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u="sng" dirty="0">
                <a:solidFill>
                  <a:schemeClr val="hlink"/>
                </a:solidFill>
                <a:hlinkClick r:id="rId5"/>
              </a:rPr>
              <a:t>https://www.cs.umd.edu/~zwicker/courses/computergraphics/03_Projection.pdf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</p:txBody>
      </p:sp>
      <p:sp>
        <p:nvSpPr>
          <p:cNvPr id="564" name="Google Shape;564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Perspectiva na Arte</a:t>
            </a:r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sp>
        <p:nvSpPr>
          <p:cNvPr id="70" name="Google Shape;70;p10"/>
          <p:cNvSpPr txBox="1"/>
          <p:nvPr/>
        </p:nvSpPr>
        <p:spPr>
          <a:xfrm>
            <a:off x="1575425" y="4889575"/>
            <a:ext cx="544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Paradiesgärtlein; c. 1410</a:t>
            </a: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413" y="705925"/>
            <a:ext cx="5445724" cy="418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567"/>
              <a:t>Perspectiva da Idade Média para Renascentismo</a:t>
            </a:r>
            <a:endParaRPr sz="2567"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78" name="Google Shape;78;p11"/>
          <p:cNvPicPr preferRelativeResize="0"/>
          <p:nvPr/>
        </p:nvPicPr>
        <p:blipFill rotWithShape="1">
          <a:blip r:embed="rId3">
            <a:alphaModFix/>
          </a:blip>
          <a:srcRect r="50886"/>
          <a:stretch/>
        </p:blipFill>
        <p:spPr>
          <a:xfrm>
            <a:off x="568719" y="777875"/>
            <a:ext cx="3932401" cy="39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1"/>
          <p:cNvSpPr txBox="1"/>
          <p:nvPr/>
        </p:nvSpPr>
        <p:spPr>
          <a:xfrm>
            <a:off x="568725" y="46922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Cristo davanti a Caifa; por Giotto; c.1305</a:t>
            </a:r>
            <a:endParaRPr/>
          </a:p>
        </p:txBody>
      </p:sp>
      <p:sp>
        <p:nvSpPr>
          <p:cNvPr id="80" name="Google Shape;80;p11"/>
          <p:cNvSpPr txBox="1"/>
          <p:nvPr/>
        </p:nvSpPr>
        <p:spPr>
          <a:xfrm>
            <a:off x="475025" y="4947250"/>
            <a:ext cx="814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/>
              <a:t>"As vigas do teto convergem de maneira convincente, mas a projeção geométrica expõe a falha em convergir com precisão."</a:t>
            </a:r>
            <a:endParaRPr sz="1500" b="1"/>
          </a:p>
        </p:txBody>
      </p:sp>
      <p:sp>
        <p:nvSpPr>
          <p:cNvPr id="81" name="Google Shape;81;p11"/>
          <p:cNvSpPr txBox="1"/>
          <p:nvPr/>
        </p:nvSpPr>
        <p:spPr>
          <a:xfrm>
            <a:off x="5158300" y="5378213"/>
            <a:ext cx="326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/>
              <a:t>Tyler, Christopher. (2000). Perspective as a geometric tool that launched the Renaissance. Proceedings of SPIE - The International Society for Optical Engineering.</a:t>
            </a:r>
            <a:endParaRPr sz="600"/>
          </a:p>
        </p:txBody>
      </p:sp>
      <p:pic>
        <p:nvPicPr>
          <p:cNvPr id="82" name="Google Shape;82;p11"/>
          <p:cNvPicPr preferRelativeResize="0"/>
          <p:nvPr/>
        </p:nvPicPr>
        <p:blipFill rotWithShape="1">
          <a:blip r:embed="rId3">
            <a:alphaModFix/>
          </a:blip>
          <a:srcRect l="50129"/>
          <a:stretch/>
        </p:blipFill>
        <p:spPr>
          <a:xfrm>
            <a:off x="4636049" y="777875"/>
            <a:ext cx="3992850" cy="39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Perspectiva no Renascentismo</a:t>
            </a:r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sp>
        <p:nvSpPr>
          <p:cNvPr id="90" name="Google Shape;90;p12"/>
          <p:cNvSpPr txBox="1"/>
          <p:nvPr/>
        </p:nvSpPr>
        <p:spPr>
          <a:xfrm>
            <a:off x="400875" y="4486050"/>
            <a:ext cx="749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Guarigione dello storpio e resurrezione di Tabita; por Masolino; 1424</a:t>
            </a:r>
            <a:endParaRPr/>
          </a:p>
        </p:txBody>
      </p:sp>
      <p:pic>
        <p:nvPicPr>
          <p:cNvPr id="91" name="Google Shape;9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875" y="857500"/>
            <a:ext cx="8235000" cy="36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2"/>
          <p:cNvSpPr txBox="1"/>
          <p:nvPr/>
        </p:nvSpPr>
        <p:spPr>
          <a:xfrm>
            <a:off x="611925" y="4855350"/>
            <a:ext cx="783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"O primeiro uso conhecido de convergência central precisa foi por Masolino em 1425."</a:t>
            </a:r>
            <a:endParaRPr b="1"/>
          </a:p>
        </p:txBody>
      </p:sp>
      <p:sp>
        <p:nvSpPr>
          <p:cNvPr id="93" name="Google Shape;93;p12"/>
          <p:cNvSpPr txBox="1"/>
          <p:nvPr/>
        </p:nvSpPr>
        <p:spPr>
          <a:xfrm>
            <a:off x="5158300" y="5378213"/>
            <a:ext cx="326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/>
              <a:t>Tyler, Christopher. (2000). Perspective as a geometric tool that launched the Renaissance. Proceedings of SPIE - The International Society for Optical Engineering.</a:t>
            </a:r>
            <a:endParaRPr sz="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 pictura</a:t>
            </a:r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4109075" y="838975"/>
            <a:ext cx="4709700" cy="356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/>
              <a:t>Leon Battista Alberti escreveu De pictura pela primeira vez em 1435, no qual descreveu, em palavras e ilustrações, os princípios geométricos da perspectiva na pintura. No ano seguinte, ele escreveu uma versão no dialeto toscano, Della pittura.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/>
              <a:t>Hoje, apenas 20 manuscritos latinos e três manuscritos toscanos sobrevivem. Foi publicado pela primeira vez na imprensa em Basel em 15XX.</a:t>
            </a:r>
            <a:endParaRPr sz="1800"/>
          </a:p>
        </p:txBody>
      </p:sp>
      <p:sp>
        <p:nvSpPr>
          <p:cNvPr id="101" name="Google Shape;101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102" name="Google Shape;10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50" y="838963"/>
            <a:ext cx="3429000" cy="47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 txBox="1"/>
          <p:nvPr/>
        </p:nvSpPr>
        <p:spPr>
          <a:xfrm>
            <a:off x="4109075" y="4335275"/>
            <a:ext cx="490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</a:t>
            </a:r>
            <a:r>
              <a:rPr lang="pt-BR" sz="1000" u="sng">
                <a:solidFill>
                  <a:schemeClr val="hlink"/>
                </a:solidFill>
                <a:hlinkClick r:id="rId4"/>
              </a:rPr>
              <a:t>https://euclidinflorence.wordpress.com/exhibition-catalog/albertis-de-pittura/</a:t>
            </a:r>
            <a:r>
              <a:rPr lang="pt-BR" sz="10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3528</Words>
  <Application>Microsoft Macintosh PowerPoint</Application>
  <PresentationFormat>On-screen Show (16:10)</PresentationFormat>
  <Paragraphs>397</Paragraphs>
  <Slides>56</Slides>
  <Notes>56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Verdana</vt:lpstr>
      <vt:lpstr>Personalizar design</vt:lpstr>
      <vt:lpstr>PowerPoint Presentation</vt:lpstr>
      <vt:lpstr>Kahoot</vt:lpstr>
      <vt:lpstr>Do espaço da câmera (3D) para Plano de Imagem (2D)</vt:lpstr>
      <vt:lpstr>Do espaço da câmera (3D) para Plano de Imagem (2D)</vt:lpstr>
      <vt:lpstr>Perspectiva</vt:lpstr>
      <vt:lpstr>Perspectiva na Arte</vt:lpstr>
      <vt:lpstr>Perspectiva da Idade Média para Renascentismo</vt:lpstr>
      <vt:lpstr>Perspectiva no Renascentismo</vt:lpstr>
      <vt:lpstr>De pictura</vt:lpstr>
      <vt:lpstr>Perspectiva na Arte</vt:lpstr>
      <vt:lpstr>Perspectiva na Arte</vt:lpstr>
      <vt:lpstr>Relembrando Câmera Pinhole</vt:lpstr>
      <vt:lpstr>Relembrando Câmera Pinhole</vt:lpstr>
      <vt:lpstr>Transformação Projetiva de Câmera Pinhole</vt:lpstr>
      <vt:lpstr>Projeção Perspectiva Básica (2D)</vt:lpstr>
      <vt:lpstr>Transformações Projetivas</vt:lpstr>
      <vt:lpstr>Transformações Projetivas</vt:lpstr>
      <vt:lpstr>Projeção em Coordenadas Homogêneas (3D)</vt:lpstr>
      <vt:lpstr>Perspectiva: posição da câmera + ângulo de visão </vt:lpstr>
      <vt:lpstr>Composição Perspectiva</vt:lpstr>
      <vt:lpstr>Composição Perspectiva</vt:lpstr>
      <vt:lpstr>Especificando a Projeção Perspectiva</vt:lpstr>
      <vt:lpstr>Especificando o Volume de Visão Perspectiva</vt:lpstr>
      <vt:lpstr>Especificando o Volume de Visão Perspectiva</vt:lpstr>
      <vt:lpstr>Implementação de Projeção Perspectiva</vt:lpstr>
      <vt:lpstr>Transformações Perspectivas</vt:lpstr>
      <vt:lpstr>Matriz de Transformação Perspectiva</vt:lpstr>
      <vt:lpstr>Para os curiosos</vt:lpstr>
      <vt:lpstr>Exemplo com a Matriz Perspectiva</vt:lpstr>
      <vt:lpstr>Divisão Homogênea (Homogeneous Divide)</vt:lpstr>
      <vt:lpstr>Transformações para Tela Screen Transformation</vt:lpstr>
      <vt:lpstr>Transformações para Tela Screen Transformation</vt:lpstr>
      <vt:lpstr>Coordenadas Homogêneas (3D)</vt:lpstr>
      <vt:lpstr>Recapitulando Transformações</vt:lpstr>
      <vt:lpstr>Recapitulando Transformações</vt:lpstr>
      <vt:lpstr>Recapitulando Transformações</vt:lpstr>
      <vt:lpstr>Recapitulando Transformações</vt:lpstr>
      <vt:lpstr>Recapitulando Transformações</vt:lpstr>
      <vt:lpstr>Recapitulando Transformações</vt:lpstr>
      <vt:lpstr>X3D Continuação</vt:lpstr>
      <vt:lpstr>Transform</vt:lpstr>
      <vt:lpstr>Transform</vt:lpstr>
      <vt:lpstr>Em especial: SFRotation </vt:lpstr>
      <vt:lpstr>Viewpoint</vt:lpstr>
      <vt:lpstr>FOVY (opcional para projeto)</vt:lpstr>
      <vt:lpstr>Coordinate</vt:lpstr>
      <vt:lpstr>TriangleSet</vt:lpstr>
      <vt:lpstr>IndexedTriangleStripSet </vt:lpstr>
      <vt:lpstr>IndexedTriangleStripSet (exemplo) </vt:lpstr>
      <vt:lpstr>Cuidado</vt:lpstr>
      <vt:lpstr>TriangleStripSet </vt:lpstr>
      <vt:lpstr>TriangleStripSet (exemplo) </vt:lpstr>
      <vt:lpstr>Box </vt:lpstr>
      <vt:lpstr>Projeto 1 : Segunda Parte</vt:lpstr>
      <vt:lpstr>PowerPoint Presentation</vt:lpstr>
      <vt:lpstr>Referências: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14</cp:revision>
  <dcterms:modified xsi:type="dcterms:W3CDTF">2023-03-06T17:54:57Z</dcterms:modified>
</cp:coreProperties>
</file>